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4630400" cy="8229600"/>
  <p:notesSz cx="8229600" cy="14630400"/>
  <p:embeddedFontLst>
    <p:embeddedFont>
      <p:font typeface="Raleway" pitchFamily="2" charset="77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02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1998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中國人對死亡的忌諱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76892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在中國文化中，死亡是一個敏感且充滿忌諱的話題。這些忌諱深深植根於傳統信仰和價值觀，影響著人們的日常生活和行為。以下將介紹一些常見的與死亡相關的禁忌。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12968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793790" y="5197792"/>
            <a:ext cx="2274927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PowerPoint by Universe Wang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 數字「四」的忌諱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發音相近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「四」的發音與「死」相近，因此被認為是不吉利的數字。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93789" y="53041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避免使用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89" y="6015782"/>
            <a:ext cx="772081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許多大廈會避免使用四樓或座數帶「四」的單位，以避開不祥之意。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2ECB96-C8D3-64B4-1A01-CC162863FF94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B53672-260A-331F-DBC5-8D068429F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935" y="0"/>
            <a:ext cx="4465999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683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2. 新年期間的語言禁忌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6724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76074" y="3757493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6724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避免不吉利的話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416290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新年期間講求吉祥話，忌諱提及「死」或任何不吉利的詞語。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500776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60239" y="5092779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5309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祈求好運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530906" y="549818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人們相信說吉祥話能帶來好運，反之則可能招致厄運。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5467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3. 「送鐘」的禁忌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203615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4380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「送終」諧音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92846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「送鐘」與「送終」諧音，因此送鐘給人被視為極不吉利的行為。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80190" y="4752618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14624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象徵死亡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14624" y="5477470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這個禁忌象徵著對他人健康的詛咒和對死亡的期盼，應絕對避免。</a:t>
            </a:r>
            <a:endParaRPr lang="en-US" sz="17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251AB-7BB2-C121-A2F6-B8766F540275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4815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4. 花朵的顏色與種類禁忌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29709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6090880"/>
            <a:ext cx="63512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在喜慶場合應避免使用白色花朵，因爲白色通常只在喪禮上使用。</a:t>
            </a:r>
            <a:endParaRPr lang="en-US" sz="17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5297091"/>
            <a:ext cx="566976" cy="5669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485221" y="6090880"/>
            <a:ext cx="6351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應避免使用菊花，因為這些花通常只在喪禮上使用。</a:t>
            </a:r>
            <a:endParaRPr lang="en-US" sz="17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B2D3E-B5BE-E2A7-CED5-1A77E503ABE6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3365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5. 夜間講鬼故事的禁忌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299960" y="4582597"/>
            <a:ext cx="30480" cy="2948583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6296739" y="5077658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7060049" y="483774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42334" y="4922758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3232428" y="48094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招來不好的能量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3790" y="5299829"/>
            <a:ext cx="527387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人們相信晚間講述與鬼神、死亡相關的故事會招來不好的能量，影響運勢。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539871" y="6211729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060049" y="59718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6498" y="6056828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8562737" y="59434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不吉之事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8562737" y="6433899"/>
            <a:ext cx="527387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這樣的行為可能會引發不吉之事，影響個人運勢和家庭和諧。</a:t>
            </a:r>
            <a:endParaRPr lang="en-US" sz="17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71FE34-6E54-A702-0014-36C70834ABBC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6272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6. 夜間照鏡子的禁忌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711660"/>
            <a:ext cx="6521410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容易見到不祥之物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20604" y="644949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人們認為夜晚照鏡子容易見到不祥之物，可能與死亡或鬼神有關。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711660"/>
            <a:ext cx="6521410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4201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精神狀態不佳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542014" y="644949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這個禁忌也可能與夜晚光線不足，容易產生幻覺或精神狀態不佳有關。</a:t>
            </a:r>
            <a:endParaRPr lang="en-US" sz="17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9A118D-FFDB-47C2-46CA-E0EA343C3CBE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820" y="998184"/>
            <a:ext cx="4699278" cy="587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6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7. 筷子插在飯中的禁忌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2658785" y="2907030"/>
            <a:ext cx="2349579" cy="293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4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形似香爐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57820" y="3313390"/>
            <a:ext cx="4699278" cy="601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插在飯中的筷子形似香爐上的香，被視為與死亡、祭祀相關。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58302" y="4856679"/>
            <a:ext cx="2349579" cy="293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4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對逝者的不敬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657820" y="5530072"/>
            <a:ext cx="4699278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這個舉動被認為是對逝者的不敬，</a:t>
            </a:r>
            <a:b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容易引來厄運。</a:t>
            </a:r>
            <a:endParaRPr lang="en-US" sz="2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968" y="1919465"/>
            <a:ext cx="7096034" cy="48550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1E7837-8EB9-558B-390E-06DB89A3C975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92141"/>
            <a:ext cx="68037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8. 床尾或枕頭直對門口的禁忌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718" y="2941082"/>
            <a:ext cx="1870115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622113" y="3765709"/>
            <a:ext cx="12132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3844647" y="31678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「腳直出門」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3844647" y="3658314"/>
            <a:ext cx="42787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「腳直出門」象徵著喪禮中的出殯情境，被認為會帶來不祥。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3674507" y="4624030"/>
            <a:ext cx="4619030" cy="15240"/>
          </a:xfrm>
          <a:prstGeom prst="roundRect">
            <a:avLst>
              <a:gd name="adj" fmla="val 625116"/>
            </a:avLst>
          </a:prstGeom>
          <a:solidFill>
            <a:srgbClr val="C7C7D0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02" y="4667607"/>
            <a:ext cx="3740348" cy="166985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608898" y="5275778"/>
            <a:ext cx="14763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4779764" y="48944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影響健康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4779764" y="5384840"/>
            <a:ext cx="334363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這個禁忌也與風水有關，認為會影響居住者的健康和運勢。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250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9. 服裝顏色的禁忌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64913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373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白色衣物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864191"/>
            <a:ext cx="63512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在非正式場合穿白色衣物常被視為喪服，容易令人聯想到死亡。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2164913"/>
            <a:ext cx="6351389" cy="3925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85221" y="6373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黑色衣物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85221" y="6864191"/>
            <a:ext cx="6351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在非正式場合穿黑色衣物常被視為喪服，容易令人聯想到死亡。</a:t>
            </a:r>
            <a:endParaRPr lang="en-US" sz="17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3CB9D9-091C-7D33-0EB8-58BC49CF0D8F}"/>
              </a:ext>
            </a:extLst>
          </p:cNvPr>
          <p:cNvSpPr txBox="1"/>
          <p:nvPr/>
        </p:nvSpPr>
        <p:spPr>
          <a:xfrm>
            <a:off x="12694722" y="7683335"/>
            <a:ext cx="1935678" cy="54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9014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為何人懼怕死亡？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95037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死亡是生命中不可避免的一部分，但它往往伴隨著許多恐懼和忌諱。這不僅僅是對個人生命的終結的恐懼，也與文化、信仰和情感緊密相連。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94823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10" y="495585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4931331"/>
            <a:ext cx="2274927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Universe Wang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3996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 未知的恐懼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未知的情境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396859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死亡被視為人生的終結，但對死亡之後的情境普遍存在未知和恐懼。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4856321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無法掌控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856321" y="4396859"/>
            <a:ext cx="35015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人們對死亡之後的世界一無所知，這種不確定性加深了對死亡的恐懼。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884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2. 生存的本能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7580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6074" y="2843093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530906" y="27580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天性使然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30906" y="3339227"/>
            <a:ext cx="55075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人類有天生的求生本能，因此會本能地抗拒死亡或任何與死亡相關的事物。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93790" y="45469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239" y="4632007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1530906" y="45469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對抗終結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530906" y="5128141"/>
            <a:ext cx="55075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求生本能讓人們努力避免任何可能導致死亡的風險。</a:t>
            </a:r>
            <a:endParaRPr lang="en-US" sz="17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502932"/>
            <a:ext cx="6244709" cy="427267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853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3. 文化的影響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63426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4280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祖先崇拜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918472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中國傳統文化強調祖先崇拜，認為祖先的靈魂會影響後代的運勢。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363426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44280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風水考量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4918472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風水認為死亡會影響家庭運勢甚至後代，這加深了對死亡的忌諱。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5867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4. 社會的習俗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605111" y="1907619"/>
            <a:ext cx="30480" cy="5463183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6845022" y="2402681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6365200" y="216277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47485" y="2247781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867888" y="21344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禁忌傳承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867888" y="2624852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許多禁忌代代相傳，影響深遠，反映在人們日常生活的細節中。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845022" y="4299347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6365200" y="40594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31650" y="4144447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867888" y="40310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教育灌輸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7888" y="4521517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透過家庭和社會教育的灌輸，讓人們自小就避免談論死亡，認為不吉利。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845022" y="6196013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6365200" y="595610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29507" y="6041112"/>
            <a:ext cx="18168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867888" y="59277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避諱死亡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867888" y="6418183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對死亡的避諱成為社會的普遍現象，影響著人們對死亡的態度和行為。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4900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5. 情感的依附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59794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8247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永別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31517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人對親人的情感依賴使得死亡象徵著「永別」。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395882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185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心理恐懼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67606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死亡會引發心理恐懼和痛苦，難以釋懷。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319713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5465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情感崩潰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03694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失去親人的痛苦讓人難以承受。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20396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6. 靈魂的信仰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31099"/>
            <a:ext cx="20021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來世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521517"/>
            <a:ext cx="200215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相信靈魂不滅，存在來世。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573" y="3316843"/>
            <a:ext cx="2644735" cy="26447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599259" y="4253151"/>
            <a:ext cx="12132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6234470" y="3252907"/>
            <a:ext cx="2115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鬼神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234470" y="3743325"/>
            <a:ext cx="21157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源於對亡者影響活人的擔憂。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9573" y="3316843"/>
            <a:ext cx="2644735" cy="26447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91827" y="3702248"/>
            <a:ext cx="14763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6234470" y="4809292"/>
            <a:ext cx="2115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敬畏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234470" y="5299710"/>
            <a:ext cx="21157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對死亡抱持敬畏和忌諱。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9573" y="3316843"/>
            <a:ext cx="2644735" cy="264473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814292" y="5281613"/>
            <a:ext cx="151328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274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7. 文化深層的影響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27636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這些忌諱和恐懼反映出死亡在中國文化中不僅是個人生命的終結，更與整個家庭、後代運勢密切相連，因此人們對它懷有深深的敬畏和恐懼。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319</Words>
  <Application>Microsoft Macintosh PowerPoint</Application>
  <PresentationFormat>Custom</PresentationFormat>
  <Paragraphs>119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Roboto Bold</vt:lpstr>
      <vt:lpstr>Roboto</vt:lpstr>
      <vt:lpstr>Raleway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Universe Wang</cp:lastModifiedBy>
  <cp:revision>4</cp:revision>
  <dcterms:created xsi:type="dcterms:W3CDTF">2025-02-07T01:01:54Z</dcterms:created>
  <dcterms:modified xsi:type="dcterms:W3CDTF">2025-02-07T01:19:54Z</dcterms:modified>
</cp:coreProperties>
</file>