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F2C70-E984-4957-AA35-46DB0284EE3F}" type="datetimeFigureOut">
              <a:rPr lang="zh-HK" altLang="en-US" smtClean="0"/>
              <a:t>24/10/2024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279F7-FFD7-4FE6-9CCF-15DF237860B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9850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F2C70-E984-4957-AA35-46DB0284EE3F}" type="datetimeFigureOut">
              <a:rPr lang="zh-HK" altLang="en-US" smtClean="0"/>
              <a:t>24/10/2024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279F7-FFD7-4FE6-9CCF-15DF237860B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97696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F2C70-E984-4957-AA35-46DB0284EE3F}" type="datetimeFigureOut">
              <a:rPr lang="zh-HK" altLang="en-US" smtClean="0"/>
              <a:t>24/10/2024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279F7-FFD7-4FE6-9CCF-15DF237860B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078869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F2C70-E984-4957-AA35-46DB0284EE3F}" type="datetimeFigureOut">
              <a:rPr lang="zh-HK" altLang="en-US" smtClean="0"/>
              <a:t>24/10/2024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279F7-FFD7-4FE6-9CCF-15DF237860B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67269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F2C70-E984-4957-AA35-46DB0284EE3F}" type="datetimeFigureOut">
              <a:rPr lang="zh-HK" altLang="en-US" smtClean="0"/>
              <a:t>24/10/2024</a:t>
            </a:fld>
            <a:endParaRPr lang="zh-HK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279F7-FFD7-4FE6-9CCF-15DF237860B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80461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F2C70-E984-4957-AA35-46DB0284EE3F}" type="datetimeFigureOut">
              <a:rPr lang="zh-HK" altLang="en-US" smtClean="0"/>
              <a:t>24/10/2024</a:t>
            </a:fld>
            <a:endParaRPr lang="zh-HK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279F7-FFD7-4FE6-9CCF-15DF237860B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008221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F2C70-E984-4957-AA35-46DB0284EE3F}" type="datetimeFigureOut">
              <a:rPr lang="zh-HK" altLang="en-US" smtClean="0"/>
              <a:t>24/10/2024</a:t>
            </a:fld>
            <a:endParaRPr lang="zh-HK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279F7-FFD7-4FE6-9CCF-15DF237860B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912177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F2C70-E984-4957-AA35-46DB0284EE3F}" type="datetimeFigureOut">
              <a:rPr lang="zh-HK" altLang="en-US" smtClean="0"/>
              <a:t>24/10/2024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279F7-FFD7-4FE6-9CCF-15DF237860B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86275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F2C70-E984-4957-AA35-46DB0284EE3F}" type="datetimeFigureOut">
              <a:rPr lang="zh-HK" altLang="en-US" smtClean="0"/>
              <a:t>24/10/2024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279F7-FFD7-4FE6-9CCF-15DF237860B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046414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F2C70-E984-4957-AA35-46DB0284EE3F}" type="datetimeFigureOut">
              <a:rPr lang="zh-HK" altLang="en-US" smtClean="0"/>
              <a:t>24/10/2024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279F7-FFD7-4FE6-9CCF-15DF237860B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621704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F2C70-E984-4957-AA35-46DB0284EE3F}" type="datetimeFigureOut">
              <a:rPr lang="zh-HK" altLang="en-US" smtClean="0"/>
              <a:t>24/10/2024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279F7-FFD7-4FE6-9CCF-15DF237860B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03463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Marker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145"/>
          <a:stretch/>
        </p:blipFill>
        <p:spPr>
          <a:xfrm>
            <a:off x="-10758" y="0"/>
            <a:ext cx="12202758" cy="6858000"/>
          </a:xfrm>
          <a:prstGeom prst="rect">
            <a:avLst/>
          </a:prstGeom>
        </p:spPr>
      </p:pic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F2C70-E984-4957-AA35-46DB0284EE3F}" type="datetimeFigureOut">
              <a:rPr lang="zh-HK" altLang="en-US" smtClean="0"/>
              <a:t>24/10/2024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6279F7-FFD7-4FE6-9CCF-15DF237860B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849075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08993" y="1122363"/>
            <a:ext cx="10237076" cy="2387600"/>
          </a:xfrm>
        </p:spPr>
        <p:txBody>
          <a:bodyPr>
            <a:noAutofit/>
          </a:bodyPr>
          <a:lstStyle/>
          <a:p>
            <a:r>
              <a:rPr lang="zh-TW" altLang="en-US" sz="9600" dirty="0" smtClean="0">
                <a:latin typeface="方正細圓" panose="02000000000000000000" pitchFamily="2" charset="-120"/>
                <a:ea typeface="方正細圓" panose="02000000000000000000" pitchFamily="2" charset="-120"/>
              </a:rPr>
              <a:t>施密特牧師的見證</a:t>
            </a:r>
            <a:endParaRPr lang="zh-HK" altLang="en-US" sz="9600" dirty="0">
              <a:latin typeface="方正細圓" panose="02000000000000000000" pitchFamily="2" charset="-120"/>
              <a:ea typeface="方正細圓" panose="02000000000000000000" pitchFamily="2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sz="5400" dirty="0" smtClean="0">
                <a:latin typeface="方正細圓" panose="02000000000000000000" pitchFamily="2" charset="-120"/>
                <a:ea typeface="方正細圓" panose="02000000000000000000" pitchFamily="2" charset="-120"/>
              </a:rPr>
              <a:t>寧可缺手，但無缺憾</a:t>
            </a:r>
            <a:endParaRPr lang="zh-HK" altLang="en-US" sz="5400" dirty="0">
              <a:latin typeface="方正細圓" panose="02000000000000000000" pitchFamily="2" charset="-120"/>
              <a:ea typeface="方正細圓" panose="02000000000000000000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28731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8000" dirty="0" smtClean="0">
                <a:latin typeface="方正細圓" panose="02000000000000000000" pitchFamily="2" charset="-120"/>
                <a:ea typeface="方正細圓" panose="02000000000000000000" pitchFamily="2" charset="-120"/>
              </a:rPr>
              <a:t>施密特牧師的</a:t>
            </a:r>
            <a:r>
              <a:rPr lang="zh-TW" altLang="en-US" sz="80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  <a:t>信念</a:t>
            </a:r>
            <a:endParaRPr lang="zh-HK" altLang="en-US" sz="8000" dirty="0">
              <a:solidFill>
                <a:srgbClr val="C00000"/>
              </a:solidFill>
              <a:latin typeface="方正細圓" panose="02000000000000000000" pitchFamily="2" charset="-120"/>
              <a:ea typeface="方正細圓" panose="02000000000000000000" pitchFamily="2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825624"/>
            <a:ext cx="6907924" cy="1684831"/>
          </a:xfrm>
        </p:spPr>
        <p:txBody>
          <a:bodyPr>
            <a:noAutofit/>
          </a:bodyPr>
          <a:lstStyle/>
          <a:p>
            <a:r>
              <a:rPr lang="zh-TW" altLang="en-US" sz="5400" dirty="0" smtClean="0">
                <a:latin typeface="方正細圓" panose="02000000000000000000" pitchFamily="2" charset="-120"/>
                <a:ea typeface="方正細圓" panose="02000000000000000000" pitchFamily="2" charset="-120"/>
              </a:rPr>
              <a:t>相信上帝會幫助人</a:t>
            </a:r>
            <a:r>
              <a:rPr lang="en-US" altLang="zh-TW" sz="5400" dirty="0" smtClean="0">
                <a:latin typeface="方正細圓" panose="02000000000000000000" pitchFamily="2" charset="-120"/>
                <a:ea typeface="方正細圓" panose="02000000000000000000" pitchFamily="2" charset="-120"/>
              </a:rPr>
              <a:t/>
            </a:r>
            <a:br>
              <a:rPr lang="en-US" altLang="zh-TW" sz="5400" dirty="0" smtClean="0">
                <a:latin typeface="方正細圓" panose="02000000000000000000" pitchFamily="2" charset="-120"/>
                <a:ea typeface="方正細圓" panose="02000000000000000000" pitchFamily="2" charset="-120"/>
              </a:rPr>
            </a:br>
            <a:r>
              <a:rPr lang="zh-TW" altLang="en-US" sz="5400" dirty="0" smtClean="0">
                <a:latin typeface="方正細圓" panose="02000000000000000000" pitchFamily="2" charset="-120"/>
                <a:ea typeface="方正細圓" panose="02000000000000000000" pitchFamily="2" charset="-120"/>
              </a:rPr>
              <a:t>領悟自己的限制</a:t>
            </a:r>
            <a:endParaRPr lang="en-US" altLang="zh-TW" sz="5400" dirty="0" smtClean="0">
              <a:latin typeface="方正細圓" panose="02000000000000000000" pitchFamily="2" charset="-120"/>
              <a:ea typeface="方正細圓" panose="02000000000000000000" pitchFamily="2" charset="-120"/>
            </a:endParaRP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2456793" y="3507279"/>
            <a:ext cx="6907924" cy="16848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5400" dirty="0" smtClean="0">
                <a:latin typeface="方正細圓" panose="02000000000000000000" pitchFamily="2" charset="-120"/>
                <a:ea typeface="方正細圓" panose="02000000000000000000" pitchFamily="2" charset="-120"/>
              </a:rPr>
              <a:t>也深信上帝會為他</a:t>
            </a:r>
            <a:r>
              <a:rPr lang="en-US" altLang="zh-TW" sz="5400" dirty="0" smtClean="0">
                <a:latin typeface="方正細圓" panose="02000000000000000000" pitchFamily="2" charset="-120"/>
                <a:ea typeface="方正細圓" panose="02000000000000000000" pitchFamily="2" charset="-120"/>
              </a:rPr>
              <a:t/>
            </a:r>
            <a:br>
              <a:rPr lang="en-US" altLang="zh-TW" sz="5400" dirty="0" smtClean="0">
                <a:latin typeface="方正細圓" panose="02000000000000000000" pitchFamily="2" charset="-120"/>
                <a:ea typeface="方正細圓" panose="02000000000000000000" pitchFamily="2" charset="-120"/>
              </a:rPr>
            </a:br>
            <a:r>
              <a:rPr lang="zh-TW" altLang="en-US" sz="5400" dirty="0" smtClean="0">
                <a:latin typeface="方正細圓" panose="02000000000000000000" pitchFamily="2" charset="-120"/>
                <a:ea typeface="方正細圓" panose="02000000000000000000" pitchFamily="2" charset="-120"/>
              </a:rPr>
              <a:t>開一扇與眾不同的窗</a:t>
            </a:r>
            <a:endParaRPr lang="en-US" altLang="zh-TW" sz="5400" dirty="0" smtClean="0">
              <a:latin typeface="方正細圓" panose="02000000000000000000" pitchFamily="2" charset="-120"/>
              <a:ea typeface="方正細圓" panose="02000000000000000000" pitchFamily="2" charset="-120"/>
            </a:endParaRPr>
          </a:p>
        </p:txBody>
      </p:sp>
      <p:sp>
        <p:nvSpPr>
          <p:cNvPr id="5" name="內容版面配置區 2"/>
          <p:cNvSpPr txBox="1">
            <a:spLocks/>
          </p:cNvSpPr>
          <p:nvPr/>
        </p:nvSpPr>
        <p:spPr>
          <a:xfrm>
            <a:off x="768569" y="5176345"/>
            <a:ext cx="6907924" cy="16816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5400" dirty="0" smtClean="0">
                <a:latin typeface="方正細圓" panose="02000000000000000000" pitchFamily="2" charset="-120"/>
                <a:ea typeface="方正細圓" panose="02000000000000000000" pitchFamily="2" charset="-120"/>
              </a:rPr>
              <a:t>為他預備機會，</a:t>
            </a:r>
            <a:r>
              <a:rPr lang="en-US" altLang="zh-TW" sz="5400" dirty="0" smtClean="0">
                <a:latin typeface="方正細圓" panose="02000000000000000000" pitchFamily="2" charset="-120"/>
                <a:ea typeface="方正細圓" panose="02000000000000000000" pitchFamily="2" charset="-120"/>
              </a:rPr>
              <a:t/>
            </a:r>
            <a:br>
              <a:rPr lang="en-US" altLang="zh-TW" sz="5400" dirty="0" smtClean="0">
                <a:latin typeface="方正細圓" panose="02000000000000000000" pitchFamily="2" charset="-120"/>
                <a:ea typeface="方正細圓" panose="02000000000000000000" pitchFamily="2" charset="-120"/>
              </a:rPr>
            </a:br>
            <a:r>
              <a:rPr lang="zh-TW" altLang="en-US" sz="5400" dirty="0" smtClean="0">
                <a:latin typeface="方正細圓" panose="02000000000000000000" pitchFamily="2" charset="-120"/>
                <a:ea typeface="方正細圓" panose="02000000000000000000" pitchFamily="2" charset="-120"/>
              </a:rPr>
              <a:t>等待他去發掘與突破</a:t>
            </a:r>
            <a:endParaRPr lang="zh-HK" altLang="en-US" sz="5400" dirty="0">
              <a:latin typeface="方正細圓" panose="02000000000000000000" pitchFamily="2" charset="-120"/>
              <a:ea typeface="方正細圓" panose="02000000000000000000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40975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8000" dirty="0" smtClean="0">
                <a:latin typeface="方正細圓" panose="02000000000000000000" pitchFamily="2" charset="-120"/>
                <a:ea typeface="方正細圓" panose="02000000000000000000" pitchFamily="2" charset="-120"/>
              </a:rPr>
              <a:t>施密特牧師的</a:t>
            </a:r>
            <a:r>
              <a:rPr lang="zh-TW" altLang="en-US" sz="80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  <a:t>價值觀</a:t>
            </a:r>
            <a:endParaRPr lang="zh-HK" altLang="en-US" sz="8000" dirty="0">
              <a:solidFill>
                <a:srgbClr val="C00000"/>
              </a:solidFill>
              <a:latin typeface="方正細圓" panose="02000000000000000000" pitchFamily="2" charset="-120"/>
              <a:ea typeface="方正細圓" panose="02000000000000000000" pitchFamily="2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825624"/>
            <a:ext cx="10796752" cy="1684831"/>
          </a:xfrm>
        </p:spPr>
        <p:txBody>
          <a:bodyPr>
            <a:noAutofit/>
          </a:bodyPr>
          <a:lstStyle/>
          <a:p>
            <a:r>
              <a:rPr lang="zh-TW" altLang="en-US" sz="54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  <a:t>自己</a:t>
            </a:r>
            <a:r>
              <a:rPr lang="zh-TW" altLang="en-US" sz="5400" dirty="0" smtClean="0">
                <a:latin typeface="方正細圓" panose="02000000000000000000" pitchFamily="2" charset="-120"/>
                <a:ea typeface="方正細圓" panose="02000000000000000000" pitchFamily="2" charset="-120"/>
              </a:rPr>
              <a:t>對家人、朋友，甚至上帝而言，</a:t>
            </a:r>
            <a:r>
              <a:rPr lang="zh-TW" altLang="en-US" sz="54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  <a:t>是一個重要的人</a:t>
            </a:r>
            <a:endParaRPr lang="en-US" altLang="zh-TW" sz="5400" dirty="0" smtClean="0">
              <a:latin typeface="方正細圓" panose="02000000000000000000" pitchFamily="2" charset="-120"/>
              <a:ea typeface="方正細圓" panose="02000000000000000000" pitchFamily="2" charset="-120"/>
            </a:endParaRPr>
          </a:p>
        </p:txBody>
      </p:sp>
      <p:sp>
        <p:nvSpPr>
          <p:cNvPr id="5" name="內容版面配置區 2"/>
          <p:cNvSpPr txBox="1">
            <a:spLocks/>
          </p:cNvSpPr>
          <p:nvPr/>
        </p:nvSpPr>
        <p:spPr>
          <a:xfrm>
            <a:off x="838200" y="3645391"/>
            <a:ext cx="8242738" cy="16816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5400" dirty="0" smtClean="0">
                <a:latin typeface="方正細圓" panose="02000000000000000000" pitchFamily="2" charset="-120"/>
                <a:ea typeface="方正細圓" panose="02000000000000000000" pitchFamily="2" charset="-120"/>
              </a:rPr>
              <a:t>意思是自己是</a:t>
            </a:r>
            <a:r>
              <a:rPr lang="zh-TW" altLang="en-US" sz="54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  <a:t>一個有價值得人喜愛</a:t>
            </a:r>
            <a:r>
              <a:rPr lang="zh-TW" altLang="en-US" sz="5400" dirty="0" smtClean="0">
                <a:latin typeface="方正細圓" panose="02000000000000000000" pitchFamily="2" charset="-120"/>
                <a:ea typeface="方正細圓" panose="02000000000000000000" pitchFamily="2" charset="-120"/>
              </a:rPr>
              <a:t>和</a:t>
            </a:r>
            <a:r>
              <a:rPr lang="zh-TW" altLang="en-US" sz="54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  <a:t>重視的人</a:t>
            </a:r>
            <a:endParaRPr lang="zh-HK" altLang="en-US" sz="5400" dirty="0">
              <a:solidFill>
                <a:srgbClr val="C00000"/>
              </a:solidFill>
              <a:latin typeface="方正細圓" panose="02000000000000000000" pitchFamily="2" charset="-120"/>
              <a:ea typeface="方正細圓" panose="02000000000000000000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24657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8000" dirty="0" smtClean="0">
                <a:latin typeface="方正細圓" panose="02000000000000000000" pitchFamily="2" charset="-120"/>
                <a:ea typeface="方正細圓" panose="02000000000000000000" pitchFamily="2" charset="-120"/>
              </a:rPr>
              <a:t>施密特牧師的</a:t>
            </a:r>
            <a:r>
              <a:rPr lang="zh-TW" altLang="en-US" sz="80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  <a:t>人生目標</a:t>
            </a:r>
            <a:endParaRPr lang="zh-HK" altLang="en-US" sz="8000" dirty="0">
              <a:solidFill>
                <a:srgbClr val="C00000"/>
              </a:solidFill>
              <a:latin typeface="方正細圓" panose="02000000000000000000" pitchFamily="2" charset="-120"/>
              <a:ea typeface="方正細圓" panose="02000000000000000000" pitchFamily="2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2298590"/>
            <a:ext cx="6907924" cy="1684831"/>
          </a:xfrm>
        </p:spPr>
        <p:txBody>
          <a:bodyPr>
            <a:noAutofit/>
          </a:bodyPr>
          <a:lstStyle/>
          <a:p>
            <a:r>
              <a:rPr lang="zh-TW" altLang="en-US" sz="5400" dirty="0" smtClean="0">
                <a:latin typeface="方正細圓" panose="02000000000000000000" pitchFamily="2" charset="-120"/>
                <a:ea typeface="方正細圓" panose="02000000000000000000" pitchFamily="2" charset="-120"/>
              </a:rPr>
              <a:t>讓自己與別人的</a:t>
            </a:r>
            <a:r>
              <a:rPr lang="zh-TW" altLang="en-US" sz="54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  <a:t>生命</a:t>
            </a:r>
            <a:r>
              <a:rPr lang="zh-TW" altLang="en-US" sz="5400" dirty="0" smtClean="0">
                <a:latin typeface="方正細圓" panose="02000000000000000000" pitchFamily="2" charset="-120"/>
                <a:ea typeface="方正細圓" panose="02000000000000000000" pitchFamily="2" charset="-120"/>
              </a:rPr>
              <a:t>都</a:t>
            </a:r>
            <a:r>
              <a:rPr lang="zh-TW" altLang="en-US" sz="54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  <a:t>活得更有意義</a:t>
            </a:r>
            <a:endParaRPr lang="en-US" altLang="zh-TW" sz="5400" dirty="0" smtClean="0">
              <a:solidFill>
                <a:srgbClr val="C00000"/>
              </a:solidFill>
              <a:latin typeface="方正細圓" panose="02000000000000000000" pitchFamily="2" charset="-120"/>
              <a:ea typeface="方正細圓" panose="02000000000000000000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53700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102727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zh-TW" altLang="en-US" sz="8000" dirty="0" smtClean="0">
                <a:latin typeface="方正細圓" panose="02000000000000000000" pitchFamily="2" charset="-120"/>
                <a:ea typeface="方正細圓" panose="02000000000000000000" pitchFamily="2" charset="-120"/>
              </a:rPr>
              <a:t>您有哪些才幹，可以加以發揮？</a:t>
            </a:r>
            <a:endParaRPr lang="zh-HK" altLang="en-US" sz="8000" dirty="0">
              <a:solidFill>
                <a:srgbClr val="C00000"/>
              </a:solidFill>
              <a:latin typeface="方正細圓" panose="02000000000000000000" pitchFamily="2" charset="-120"/>
              <a:ea typeface="方正細圓" panose="02000000000000000000" pitchFamily="2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3144673"/>
            <a:ext cx="6907924" cy="3713327"/>
          </a:xfrm>
        </p:spPr>
        <p:txBody>
          <a:bodyPr>
            <a:noAutofit/>
          </a:bodyPr>
          <a:lstStyle/>
          <a:p>
            <a:r>
              <a:rPr lang="zh-TW" altLang="en-US" sz="5400" dirty="0" smtClean="0">
                <a:latin typeface="方正細圓" panose="02000000000000000000" pitchFamily="2" charset="-120"/>
                <a:ea typeface="方正細圓" panose="02000000000000000000" pitchFamily="2" charset="-120"/>
              </a:rPr>
              <a:t>學生自由作答：</a:t>
            </a:r>
            <a:endParaRPr lang="en-US" altLang="zh-TW" sz="5400" dirty="0" smtClean="0">
              <a:latin typeface="方正細圓" panose="02000000000000000000" pitchFamily="2" charset="-120"/>
              <a:ea typeface="方正細圓" panose="02000000000000000000" pitchFamily="2" charset="-120"/>
            </a:endParaRPr>
          </a:p>
          <a:p>
            <a:pPr marL="914400" indent="-914400">
              <a:buAutoNum type="arabicParenR"/>
            </a:pPr>
            <a:r>
              <a:rPr lang="zh-TW" altLang="en-US" sz="54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  <a:t>才幹</a:t>
            </a:r>
            <a:endParaRPr lang="en-US" altLang="zh-TW" sz="5400" dirty="0" smtClean="0">
              <a:solidFill>
                <a:srgbClr val="C00000"/>
              </a:solidFill>
              <a:latin typeface="方正細圓" panose="02000000000000000000" pitchFamily="2" charset="-120"/>
              <a:ea typeface="方正細圓" panose="02000000000000000000" pitchFamily="2" charset="-120"/>
            </a:endParaRPr>
          </a:p>
          <a:p>
            <a:pPr marL="914400" indent="-914400">
              <a:buAutoNum type="arabicParenR"/>
            </a:pPr>
            <a:r>
              <a:rPr lang="zh-TW" altLang="en-US" sz="54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  <a:t>發揮的方法</a:t>
            </a:r>
            <a:endParaRPr lang="en-US" altLang="zh-TW" sz="5400" dirty="0" smtClean="0">
              <a:solidFill>
                <a:srgbClr val="C00000"/>
              </a:solidFill>
              <a:latin typeface="方正細圓" panose="02000000000000000000" pitchFamily="2" charset="-120"/>
              <a:ea typeface="方正細圓" panose="02000000000000000000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32828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102727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zh-TW" altLang="en-US" sz="8000" dirty="0" smtClean="0">
                <a:latin typeface="方正細圓" panose="02000000000000000000" pitchFamily="2" charset="-120"/>
                <a:ea typeface="方正細圓" panose="02000000000000000000" pitchFamily="2" charset="-120"/>
              </a:rPr>
              <a:t>您有哪些不良習慣，需要盡快挪開？</a:t>
            </a:r>
            <a:endParaRPr lang="zh-HK" altLang="en-US" sz="8000" dirty="0">
              <a:solidFill>
                <a:srgbClr val="C00000"/>
              </a:solidFill>
              <a:latin typeface="方正細圓" panose="02000000000000000000" pitchFamily="2" charset="-120"/>
              <a:ea typeface="方正細圓" panose="02000000000000000000" pitchFamily="2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199" y="3144673"/>
            <a:ext cx="7496503" cy="3713327"/>
          </a:xfrm>
        </p:spPr>
        <p:txBody>
          <a:bodyPr>
            <a:noAutofit/>
          </a:bodyPr>
          <a:lstStyle/>
          <a:p>
            <a:r>
              <a:rPr lang="zh-TW" altLang="en-US" sz="5400" dirty="0" smtClean="0">
                <a:latin typeface="方正細圓" panose="02000000000000000000" pitchFamily="2" charset="-120"/>
                <a:ea typeface="方正細圓" panose="02000000000000000000" pitchFamily="2" charset="-120"/>
              </a:rPr>
              <a:t>學生自由作答：</a:t>
            </a:r>
            <a:endParaRPr lang="en-US" altLang="zh-TW" sz="5400" dirty="0" smtClean="0">
              <a:latin typeface="方正細圓" panose="02000000000000000000" pitchFamily="2" charset="-120"/>
              <a:ea typeface="方正細圓" panose="02000000000000000000" pitchFamily="2" charset="-120"/>
            </a:endParaRPr>
          </a:p>
          <a:p>
            <a:pPr marL="914400" indent="-914400">
              <a:buAutoNum type="arabicParenR"/>
            </a:pPr>
            <a:r>
              <a:rPr lang="zh-TW" altLang="en-US" sz="54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  <a:t>不良習慣</a:t>
            </a:r>
            <a:endParaRPr lang="en-US" altLang="zh-TW" sz="5400" dirty="0" smtClean="0">
              <a:solidFill>
                <a:srgbClr val="C00000"/>
              </a:solidFill>
              <a:latin typeface="方正細圓" panose="02000000000000000000" pitchFamily="2" charset="-120"/>
              <a:ea typeface="方正細圓" panose="02000000000000000000" pitchFamily="2" charset="-120"/>
            </a:endParaRPr>
          </a:p>
          <a:p>
            <a:pPr marL="914400" indent="-914400">
              <a:buAutoNum type="arabicParenR"/>
            </a:pPr>
            <a:r>
              <a:rPr lang="zh-TW" altLang="en-US" sz="54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  <a:t>需要盡快挪開的原因</a:t>
            </a:r>
            <a:endParaRPr lang="en-US" altLang="zh-TW" sz="5400" dirty="0" smtClean="0">
              <a:solidFill>
                <a:srgbClr val="C00000"/>
              </a:solidFill>
              <a:latin typeface="方正細圓" panose="02000000000000000000" pitchFamily="2" charset="-120"/>
              <a:ea typeface="方正細圓" panose="02000000000000000000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677160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150</Words>
  <Application>Microsoft Office PowerPoint</Application>
  <PresentationFormat>寬螢幕</PresentationFormat>
  <Paragraphs>19</Paragraphs>
  <Slides>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2" baseType="lpstr">
      <vt:lpstr>方正細圓</vt:lpstr>
      <vt:lpstr>新細明體</vt:lpstr>
      <vt:lpstr>Arial</vt:lpstr>
      <vt:lpstr>Calibri</vt:lpstr>
      <vt:lpstr>Calibri Light</vt:lpstr>
      <vt:lpstr>Office 佈景主題</vt:lpstr>
      <vt:lpstr>施密特牧師的見證</vt:lpstr>
      <vt:lpstr>施密特牧師的信念</vt:lpstr>
      <vt:lpstr>施密特牧師的價值觀</vt:lpstr>
      <vt:lpstr>施密特牧師的人生目標</vt:lpstr>
      <vt:lpstr>您有哪些才幹，可以加以發揮？</vt:lpstr>
      <vt:lpstr>您有哪些不良習慣，需要盡快挪開？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施密特牧師的見證</dc:title>
  <dc:creator>WANG Yu Chau</dc:creator>
  <cp:lastModifiedBy>WANG Yu Chau</cp:lastModifiedBy>
  <cp:revision>2</cp:revision>
  <dcterms:created xsi:type="dcterms:W3CDTF">2024-10-24T01:06:24Z</dcterms:created>
  <dcterms:modified xsi:type="dcterms:W3CDTF">2024-10-24T01:12:41Z</dcterms:modified>
</cp:coreProperties>
</file>