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65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CC00CC"/>
    <a:srgbClr val="00FF99"/>
    <a:srgbClr val="FB93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34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429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5052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42901" y="366713"/>
            <a:ext cx="4476751" cy="780097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角三角形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等腰三角形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1" name="直線接點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標題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cxnSp>
        <p:nvCxnSpPr>
          <p:cNvPr id="8" name="直線接點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橢圓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日期版面配置區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16" name="投影片編號版面配置區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內容版面配置區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6" name="頁尾版面配置區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7" name="標題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cxnSp>
        <p:nvCxnSpPr>
          <p:cNvPr id="7" name="直線接點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32" name="內容版面配置區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34" name="內容版面配置區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cxnSp>
        <p:nvCxnSpPr>
          <p:cNvPr id="10" name="直線接點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內容版面配置區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31" name="標題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直線接點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fade/>
  </p:transition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63D44A0-5902-4AAA-9601-3853BE123449}" type="datetimeFigureOut">
              <a:rPr lang="zh-TW" altLang="en-US" smtClean="0"/>
              <a:pPr/>
              <a:t>2023/9/6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EBB85E9-22C4-40AC-82E1-71F7BB684809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fade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-1188640" y="62068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sz="5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祈禱知多少？</a:t>
            </a:r>
            <a:r>
              <a:rPr lang="zh-TW" altLang="en-US" sz="53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sz="5300" dirty="0" smtClean="0">
                <a:latin typeface="標楷體" pitchFamily="65" charset="-120"/>
                <a:ea typeface="標楷體" pitchFamily="65" charset="-120"/>
              </a:rPr>
            </a:br>
            <a:endParaRPr lang="zh-TW" altLang="en-US" sz="53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0" y="6596063"/>
            <a:ext cx="137249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 smtClean="0">
                <a:latin typeface="微軟正黑體" pitchFamily="34" charset="-120"/>
                <a:ea typeface="微軟正黑體" pitchFamily="34" charset="-120"/>
              </a:rPr>
              <a:t>©2016</a:t>
            </a:r>
            <a:r>
              <a:rPr lang="zh-TW" altLang="en-US" sz="1000" dirty="0" smtClean="0">
                <a:latin typeface="微軟正黑體" pitchFamily="34" charset="-120"/>
                <a:ea typeface="微軟正黑體" pitchFamily="34" charset="-120"/>
              </a:rPr>
              <a:t>宗教教育中心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b="1" dirty="0"/>
              <a:t>《</a:t>
            </a:r>
            <a:r>
              <a:rPr lang="zh-TW" altLang="en-US" b="1" dirty="0"/>
              <a:t>信仰無添加</a:t>
            </a:r>
            <a:r>
              <a:rPr lang="en-US" altLang="zh-TW" b="1" dirty="0"/>
              <a:t>2》</a:t>
            </a:r>
            <a:r>
              <a:rPr lang="zh-TW" altLang="en-US" b="1" dirty="0"/>
              <a:t>第六集：基督徒為甚麼要禱告</a:t>
            </a:r>
            <a:r>
              <a:rPr lang="en-US" altLang="zh-TW" b="1" dirty="0"/>
              <a:t>?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/>
              <a:t>https://www.youtube.com/watch?v=0Q_BF4sCx-w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744853855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zh-TW" b="1" dirty="0" smtClean="0">
                <a:latin typeface="微軟正黑體" pitchFamily="34" charset="-120"/>
                <a:ea typeface="微軟正黑體" pitchFamily="34" charset="-120"/>
              </a:rPr>
              <a:t>主</a:t>
            </a:r>
            <a:r>
              <a:rPr lang="zh-TW" altLang="zh-TW" b="1" dirty="0">
                <a:latin typeface="微軟正黑體" pitchFamily="34" charset="-120"/>
                <a:ea typeface="微軟正黑體" pitchFamily="34" charset="-120"/>
              </a:rPr>
              <a:t>禱文</a:t>
            </a:r>
            <a:r>
              <a:rPr lang="zh-TW" altLang="zh-TW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zh-TW" altLang="zh-TW" dirty="0">
                <a:latin typeface="微軟正黑體" pitchFamily="34" charset="-120"/>
                <a:ea typeface="微軟正黑體" pitchFamily="34" charset="-120"/>
              </a:rPr>
            </a:b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5015153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zh-TW" altLang="en-US" sz="3800" dirty="0" smtClean="0">
                <a:latin typeface="微軟正黑體" pitchFamily="34" charset="-120"/>
                <a:ea typeface="微軟正黑體" pitchFamily="34" charset="-120"/>
              </a:rPr>
              <a:t>我們在天上的父，</a:t>
            </a:r>
          </a:p>
          <a:p>
            <a:pPr>
              <a:buNone/>
            </a:pPr>
            <a:r>
              <a:rPr lang="zh-TW" altLang="en-US" sz="3800" dirty="0" smtClean="0">
                <a:latin typeface="微軟正黑體" pitchFamily="34" charset="-120"/>
                <a:ea typeface="微軟正黑體" pitchFamily="34" charset="-120"/>
              </a:rPr>
              <a:t> </a:t>
            </a:r>
          </a:p>
          <a:p>
            <a:pPr>
              <a:buNone/>
            </a:pPr>
            <a:r>
              <a:rPr lang="zh-TW" altLang="en-US" sz="3800" dirty="0" smtClean="0">
                <a:latin typeface="微軟正黑體" pitchFamily="34" charset="-120"/>
                <a:ea typeface="微軟正黑體" pitchFamily="34" charset="-120"/>
              </a:rPr>
              <a:t>願人都尊你的名為聖。    </a:t>
            </a:r>
          </a:p>
          <a:p>
            <a:pPr>
              <a:buNone/>
            </a:pPr>
            <a:r>
              <a:rPr lang="zh-TW" altLang="en-US" sz="3800" dirty="0" smtClean="0">
                <a:latin typeface="微軟正黑體" pitchFamily="34" charset="-120"/>
                <a:ea typeface="微軟正黑體" pitchFamily="34" charset="-120"/>
              </a:rPr>
              <a:t>願你的國降臨，</a:t>
            </a:r>
          </a:p>
          <a:p>
            <a:pPr>
              <a:buNone/>
            </a:pPr>
            <a:r>
              <a:rPr lang="zh-TW" altLang="en-US" sz="3800" dirty="0" smtClean="0">
                <a:latin typeface="微軟正黑體" pitchFamily="34" charset="-120"/>
                <a:ea typeface="微軟正黑體" pitchFamily="34" charset="-120"/>
              </a:rPr>
              <a:t>願你的旨意行在地上，如同行在天上。</a:t>
            </a:r>
          </a:p>
          <a:p>
            <a:pPr>
              <a:buNone/>
            </a:pPr>
            <a:r>
              <a:rPr lang="zh-TW" altLang="en-US" sz="3800" dirty="0" smtClean="0">
                <a:latin typeface="微軟正黑體" pitchFamily="34" charset="-120"/>
                <a:ea typeface="微軟正黑體" pitchFamily="34" charset="-120"/>
              </a:rPr>
              <a:t> </a:t>
            </a:r>
          </a:p>
          <a:p>
            <a:pPr>
              <a:buNone/>
            </a:pPr>
            <a:r>
              <a:rPr lang="zh-TW" altLang="en-US" sz="3800" dirty="0" smtClean="0">
                <a:latin typeface="微軟正黑體" pitchFamily="34" charset="-120"/>
                <a:ea typeface="微軟正黑體" pitchFamily="34" charset="-120"/>
              </a:rPr>
              <a:t>我們日用的飲食，今日賜給我們。</a:t>
            </a:r>
          </a:p>
          <a:p>
            <a:pPr>
              <a:buNone/>
            </a:pPr>
            <a:r>
              <a:rPr lang="zh-TW" altLang="en-US" sz="3800" dirty="0" smtClean="0">
                <a:latin typeface="微軟正黑體" pitchFamily="34" charset="-120"/>
                <a:ea typeface="微軟正黑體" pitchFamily="34" charset="-120"/>
              </a:rPr>
              <a:t>免我們的債，如同我們免了人的債。</a:t>
            </a:r>
          </a:p>
          <a:p>
            <a:pPr>
              <a:buNone/>
            </a:pPr>
            <a:r>
              <a:rPr lang="zh-TW" altLang="en-US" sz="3800" dirty="0" smtClean="0">
                <a:latin typeface="微軟正黑體" pitchFamily="34" charset="-120"/>
                <a:ea typeface="微軟正黑體" pitchFamily="34" charset="-120"/>
              </a:rPr>
              <a:t>不叫我們遇見試探；救我們脫離兇惡，</a:t>
            </a:r>
          </a:p>
          <a:p>
            <a:pPr>
              <a:buNone/>
            </a:pPr>
            <a:r>
              <a:rPr lang="zh-TW" altLang="en-US" sz="3800" dirty="0" smtClean="0">
                <a:latin typeface="微軟正黑體" pitchFamily="34" charset="-120"/>
                <a:ea typeface="微軟正黑體" pitchFamily="34" charset="-120"/>
              </a:rPr>
              <a:t> </a:t>
            </a:r>
          </a:p>
          <a:p>
            <a:pPr>
              <a:buNone/>
            </a:pPr>
            <a:r>
              <a:rPr lang="zh-TW" altLang="en-US" sz="3800" dirty="0" smtClean="0">
                <a:latin typeface="微軟正黑體" pitchFamily="34" charset="-120"/>
                <a:ea typeface="微軟正黑體" pitchFamily="34" charset="-120"/>
              </a:rPr>
              <a:t> </a:t>
            </a:r>
          </a:p>
          <a:p>
            <a:pPr>
              <a:buNone/>
            </a:pPr>
            <a:r>
              <a:rPr lang="zh-TW" altLang="en-US" sz="3800" dirty="0" smtClean="0">
                <a:latin typeface="微軟正黑體" pitchFamily="34" charset="-120"/>
                <a:ea typeface="微軟正黑體" pitchFamily="34" charset="-120"/>
              </a:rPr>
              <a:t>因為國度、權柄，榮耀，全是你的，</a:t>
            </a:r>
          </a:p>
          <a:p>
            <a:pPr>
              <a:buNone/>
            </a:pPr>
            <a:r>
              <a:rPr lang="zh-TW" altLang="en-US" sz="3800" dirty="0" smtClean="0">
                <a:latin typeface="微軟正黑體" pitchFamily="34" charset="-120"/>
                <a:ea typeface="微軟正黑體" pitchFamily="34" charset="-120"/>
              </a:rPr>
              <a:t>直到永遠。</a:t>
            </a:r>
          </a:p>
          <a:p>
            <a:pPr>
              <a:buNone/>
            </a:pPr>
            <a:r>
              <a:rPr lang="zh-TW" altLang="en-US" sz="3800" dirty="0" smtClean="0">
                <a:latin typeface="微軟正黑體" pitchFamily="34" charset="-120"/>
                <a:ea typeface="微軟正黑體" pitchFamily="34" charset="-120"/>
              </a:rPr>
              <a:t> </a:t>
            </a:r>
          </a:p>
          <a:p>
            <a:pPr>
              <a:buNone/>
            </a:pPr>
            <a:r>
              <a:rPr lang="zh-TW" altLang="en-US" sz="3800" dirty="0" smtClean="0">
                <a:latin typeface="微軟正黑體" pitchFamily="34" charset="-120"/>
                <a:ea typeface="微軟正黑體" pitchFamily="34" charset="-120"/>
              </a:rPr>
              <a:t> </a:t>
            </a:r>
          </a:p>
          <a:p>
            <a:pPr>
              <a:buNone/>
            </a:pPr>
            <a:endParaRPr lang="en-US" altLang="zh-TW" sz="23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3800" dirty="0" smtClean="0">
                <a:latin typeface="微軟正黑體" pitchFamily="34" charset="-120"/>
                <a:ea typeface="微軟正黑體" pitchFamily="34" charset="-120"/>
              </a:rPr>
              <a:t>阿們！</a:t>
            </a:r>
          </a:p>
          <a:p>
            <a:pPr>
              <a:buNone/>
            </a:pPr>
            <a:endParaRPr lang="zh-TW" altLang="en-US" dirty="0"/>
          </a:p>
        </p:txBody>
      </p:sp>
      <p:sp>
        <p:nvSpPr>
          <p:cNvPr id="1026" name="AutoShape 21"/>
          <p:cNvSpPr>
            <a:spLocks noChangeArrowheads="1"/>
          </p:cNvSpPr>
          <p:nvPr/>
        </p:nvSpPr>
        <p:spPr bwMode="auto">
          <a:xfrm>
            <a:off x="2411760" y="1412776"/>
            <a:ext cx="4464496" cy="576064"/>
          </a:xfrm>
          <a:prstGeom prst="leftArrowCallout">
            <a:avLst>
              <a:gd name="adj1" fmla="val 25000"/>
              <a:gd name="adj2" fmla="val 25000"/>
              <a:gd name="adj3" fmla="val 65451"/>
              <a:gd name="adj4" fmla="val 6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600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1</a:t>
            </a:r>
            <a:r>
              <a:rPr kumimoji="1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.</a:t>
            </a:r>
            <a:r>
              <a:rPr kumimoji="1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一個稱呼：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天上的父／天父／主耶穌等</a:t>
            </a:r>
            <a:endParaRPr kumimoji="1" lang="zh-TW" sz="40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標楷體" pitchFamily="65" charset="-120"/>
              <a:ea typeface="標楷體" pitchFamily="65" charset="-120"/>
              <a:cs typeface="新細明體" pitchFamily="18" charset="-120"/>
            </a:endParaRPr>
          </a:p>
        </p:txBody>
      </p:sp>
      <p:sp>
        <p:nvSpPr>
          <p:cNvPr id="1027" name="AutoShape 22"/>
          <p:cNvSpPr>
            <a:spLocks noChangeArrowheads="1"/>
          </p:cNvSpPr>
          <p:nvPr/>
        </p:nvSpPr>
        <p:spPr bwMode="auto">
          <a:xfrm>
            <a:off x="4572000" y="2492896"/>
            <a:ext cx="4104456" cy="609600"/>
          </a:xfrm>
          <a:prstGeom prst="leftArrowCallout">
            <a:avLst>
              <a:gd name="adj1" fmla="val 25000"/>
              <a:gd name="adj2" fmla="val 25000"/>
              <a:gd name="adj3" fmla="val 59158"/>
              <a:gd name="adj4" fmla="val 6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2.</a:t>
            </a:r>
            <a:r>
              <a:rPr kumimoji="1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三個願望：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16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先求與上帝有關的事。</a:t>
            </a:r>
            <a:endParaRPr kumimoji="1" lang="zh-TW" sz="40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標楷體" pitchFamily="65" charset="-120"/>
              <a:ea typeface="標楷體" pitchFamily="65" charset="-120"/>
              <a:cs typeface="新細明體" pitchFamily="18" charset="-120"/>
            </a:endParaRPr>
          </a:p>
        </p:txBody>
      </p:sp>
      <p:sp>
        <p:nvSpPr>
          <p:cNvPr id="1028" name="AutoShape 23"/>
          <p:cNvSpPr>
            <a:spLocks noChangeArrowheads="1"/>
          </p:cNvSpPr>
          <p:nvPr/>
        </p:nvSpPr>
        <p:spPr bwMode="auto">
          <a:xfrm>
            <a:off x="4499992" y="3645024"/>
            <a:ext cx="4104456" cy="609600"/>
          </a:xfrm>
          <a:prstGeom prst="leftArrowCallout">
            <a:avLst>
              <a:gd name="adj1" fmla="val 25000"/>
              <a:gd name="adj2" fmla="val 25000"/>
              <a:gd name="adj3" fmla="val 59158"/>
              <a:gd name="adj4" fmla="val 6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3.</a:t>
            </a:r>
            <a:r>
              <a:rPr kumimoji="1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三個祈求：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16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祈求與人有關的事。</a:t>
            </a:r>
            <a:endParaRPr kumimoji="1" lang="zh-TW" sz="40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標楷體" pitchFamily="65" charset="-120"/>
              <a:ea typeface="標楷體" pitchFamily="65" charset="-120"/>
              <a:cs typeface="新細明體" pitchFamily="18" charset="-120"/>
            </a:endParaRPr>
          </a:p>
        </p:txBody>
      </p:sp>
      <p:sp>
        <p:nvSpPr>
          <p:cNvPr id="1029" name="AutoShape 25"/>
          <p:cNvSpPr>
            <a:spLocks noChangeArrowheads="1"/>
          </p:cNvSpPr>
          <p:nvPr/>
        </p:nvSpPr>
        <p:spPr bwMode="auto">
          <a:xfrm>
            <a:off x="4211960" y="4509120"/>
            <a:ext cx="3816424" cy="568325"/>
          </a:xfrm>
          <a:prstGeom prst="leftArrowCallout">
            <a:avLst>
              <a:gd name="adj1" fmla="val 25000"/>
              <a:gd name="adj2" fmla="val 25000"/>
              <a:gd name="adj3" fmla="val 58101"/>
              <a:gd name="adj4" fmla="val 71120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4.</a:t>
            </a:r>
            <a:r>
              <a:rPr kumimoji="1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一個頌讚：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16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禱告時可以讚美和感謝上帝</a:t>
            </a:r>
            <a:r>
              <a:rPr kumimoji="1" lang="zh-TW" altLang="en-US" sz="16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新細明體" pitchFamily="18" charset="-120"/>
                <a:cs typeface="新細明體" pitchFamily="18" charset="-120"/>
              </a:rPr>
              <a:t>。</a:t>
            </a:r>
            <a:endParaRPr kumimoji="1" lang="zh-TW" sz="40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  <p:sp>
        <p:nvSpPr>
          <p:cNvPr id="1030" name="AutoShape 24"/>
          <p:cNvSpPr>
            <a:spLocks noChangeArrowheads="1"/>
          </p:cNvSpPr>
          <p:nvPr/>
        </p:nvSpPr>
        <p:spPr bwMode="auto">
          <a:xfrm>
            <a:off x="1259632" y="5301208"/>
            <a:ext cx="4608512" cy="1412776"/>
          </a:xfrm>
          <a:prstGeom prst="leftArrowCallout">
            <a:avLst>
              <a:gd name="adj1" fmla="val 19444"/>
              <a:gd name="adj2" fmla="val 23134"/>
              <a:gd name="adj3" fmla="val 29256"/>
              <a:gd name="adj4" fmla="val 66667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5.</a:t>
            </a:r>
            <a:r>
              <a:rPr kumimoji="1" lang="zh-TW" alt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結束：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1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「阿們」是後人加上去的，表示「誠心所願」，即祈禱是真誠的，不是隨隨便便的。一般祈禱會在說「阿們」之前加一句「奉耶穌基督之名祈求」，因耶穌曾說奉祂名祈禱必被成就。</a:t>
            </a:r>
            <a:endParaRPr kumimoji="1" lang="zh-TW" sz="36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標楷體" pitchFamily="65" charset="-120"/>
              <a:ea typeface="標楷體" pitchFamily="65" charset="-120"/>
              <a:cs typeface="新細明體" pitchFamily="18" charset="-12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0" y="6596063"/>
            <a:ext cx="137249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 smtClean="0">
                <a:latin typeface="微軟正黑體" pitchFamily="34" charset="-120"/>
                <a:ea typeface="微軟正黑體" pitchFamily="34" charset="-120"/>
              </a:rPr>
              <a:t>©2016</a:t>
            </a:r>
            <a:r>
              <a:rPr lang="zh-TW" altLang="en-US" sz="1000" dirty="0" smtClean="0">
                <a:latin typeface="微軟正黑體" pitchFamily="34" charset="-120"/>
                <a:ea typeface="微軟正黑體" pitchFamily="34" charset="-120"/>
              </a:rPr>
              <a:t>宗教教育中心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zh-TW" b="1" dirty="0" smtClean="0">
                <a:latin typeface="微軟正黑體" pitchFamily="34" charset="-120"/>
                <a:ea typeface="微軟正黑體" pitchFamily="34" charset="-120"/>
              </a:rPr>
              <a:t>試</a:t>
            </a:r>
            <a:r>
              <a:rPr lang="zh-TW" altLang="zh-TW" b="1" dirty="0">
                <a:latin typeface="微軟正黑體" pitchFamily="34" charset="-120"/>
                <a:ea typeface="微軟正黑體" pitchFamily="34" charset="-120"/>
              </a:rPr>
              <a:t>從〈主禱文〉中</a:t>
            </a:r>
            <a:r>
              <a:rPr lang="zh-TW" altLang="zh-TW" b="1" dirty="0" smtClean="0">
                <a:latin typeface="微軟正黑體" pitchFamily="34" charset="-120"/>
                <a:ea typeface="微軟正黑體" pitchFamily="34" charset="-120"/>
              </a:rPr>
              <a:t>找出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zh-TW" b="1" dirty="0" smtClean="0"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en-US" altLang="zh-TW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P</a:t>
            </a:r>
            <a:r>
              <a:rPr lang="en-US" altLang="zh-TW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R</a:t>
            </a:r>
            <a:r>
              <a:rPr lang="en-US" altLang="zh-TW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A</a:t>
            </a:r>
            <a:r>
              <a:rPr lang="en-US" altLang="zh-TW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Y</a:t>
            </a:r>
            <a:r>
              <a:rPr lang="zh-TW" altLang="zh-TW" b="1" dirty="0">
                <a:latin typeface="微軟正黑體" pitchFamily="34" charset="-120"/>
                <a:ea typeface="微軟正黑體" pitchFamily="34" charset="-120"/>
              </a:rPr>
              <a:t>」的元素</a:t>
            </a:r>
            <a:r>
              <a:rPr lang="zh-TW" altLang="zh-TW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zh-TW" altLang="zh-TW" dirty="0">
                <a:latin typeface="微軟正黑體" pitchFamily="34" charset="-120"/>
                <a:ea typeface="微軟正黑體" pitchFamily="34" charset="-120"/>
              </a:rPr>
            </a:b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0" y="6596063"/>
            <a:ext cx="137249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 smtClean="0">
                <a:latin typeface="微軟正黑體" pitchFamily="34" charset="-120"/>
                <a:ea typeface="微軟正黑體" pitchFamily="34" charset="-120"/>
              </a:rPr>
              <a:t>©2016</a:t>
            </a:r>
            <a:r>
              <a:rPr lang="zh-TW" altLang="en-US" sz="1000" dirty="0" smtClean="0">
                <a:latin typeface="微軟正黑體" pitchFamily="34" charset="-120"/>
                <a:ea typeface="微軟正黑體" pitchFamily="34" charset="-120"/>
              </a:rPr>
              <a:t>宗教教育中心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en-US" altLang="zh-TW" b="1" u="sng" dirty="0" smtClean="0">
                <a:solidFill>
                  <a:srgbClr val="7030A0"/>
                </a:solidFill>
              </a:rPr>
              <a:t>P</a:t>
            </a:r>
            <a:r>
              <a:rPr lang="zh-TW" altLang="zh-TW" b="1" u="sng" dirty="0" smtClean="0">
                <a:solidFill>
                  <a:srgbClr val="7030A0"/>
                </a:solidFill>
              </a:rPr>
              <a:t>（</a:t>
            </a:r>
            <a:r>
              <a:rPr lang="en-US" altLang="zh-TW" b="1" u="sng" dirty="0" smtClean="0">
                <a:solidFill>
                  <a:srgbClr val="7030A0"/>
                </a:solidFill>
              </a:rPr>
              <a:t>Praise</a:t>
            </a:r>
            <a:r>
              <a:rPr lang="zh-TW" altLang="zh-TW" b="1" u="sng" dirty="0" smtClean="0">
                <a:solidFill>
                  <a:srgbClr val="7030A0"/>
                </a:solidFill>
              </a:rPr>
              <a:t>）</a:t>
            </a:r>
            <a:r>
              <a:rPr lang="zh-TW" altLang="zh-TW" dirty="0" smtClean="0"/>
              <a:t/>
            </a:r>
            <a:br>
              <a:rPr lang="zh-TW" altLang="zh-TW" dirty="0" smtClean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71600" y="1700808"/>
            <a:ext cx="8507288" cy="4525963"/>
          </a:xfrm>
        </p:spPr>
        <p:txBody>
          <a:bodyPr/>
          <a:lstStyle/>
          <a:p>
            <a:pPr algn="ctr">
              <a:buNone/>
            </a:pPr>
            <a:endParaRPr lang="zh-TW" altLang="zh-TW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願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人都尊你的名為聖。</a:t>
            </a:r>
          </a:p>
          <a:p>
            <a:pPr>
              <a:buNone/>
            </a:pP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願你的國降臨，</a:t>
            </a:r>
          </a:p>
          <a:p>
            <a:pPr>
              <a:buNone/>
            </a:pP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願你的旨意行在地上，如同行在天上。</a:t>
            </a:r>
          </a:p>
          <a:p>
            <a:pPr>
              <a:buNone/>
            </a:pP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因為國度、權柄，榮耀，全是你的，直到永遠。</a:t>
            </a:r>
          </a:p>
          <a:p>
            <a:endParaRPr lang="zh-TW" altLang="en-US" dirty="0"/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0" y="6596063"/>
            <a:ext cx="137249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 smtClean="0">
                <a:latin typeface="微軟正黑體" pitchFamily="34" charset="-120"/>
                <a:ea typeface="微軟正黑體" pitchFamily="34" charset="-120"/>
              </a:rPr>
              <a:t>©2016</a:t>
            </a:r>
            <a:r>
              <a:rPr lang="zh-TW" altLang="en-US" sz="1000" dirty="0" smtClean="0">
                <a:latin typeface="微軟正黑體" pitchFamily="34" charset="-120"/>
                <a:ea typeface="微軟正黑體" pitchFamily="34" charset="-120"/>
              </a:rPr>
              <a:t>宗教教育中心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206084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altLang="zh-TW" b="1" dirty="0" smtClean="0">
                <a:solidFill>
                  <a:srgbClr val="C00000"/>
                </a:solidFill>
              </a:rPr>
              <a:t/>
            </a:r>
            <a:br>
              <a:rPr lang="en-US" altLang="zh-TW" b="1" dirty="0" smtClean="0">
                <a:solidFill>
                  <a:srgbClr val="C00000"/>
                </a:solidFill>
              </a:rPr>
            </a:br>
            <a:r>
              <a:rPr lang="en-US" altLang="zh-TW" b="1" dirty="0" smtClean="0">
                <a:solidFill>
                  <a:srgbClr val="C00000"/>
                </a:solidFill>
              </a:rPr>
              <a:t>R</a:t>
            </a:r>
            <a:r>
              <a:rPr lang="zh-TW" altLang="zh-TW" b="1" dirty="0">
                <a:solidFill>
                  <a:srgbClr val="C00000"/>
                </a:solidFill>
              </a:rPr>
              <a:t>（</a:t>
            </a:r>
            <a:r>
              <a:rPr lang="en-US" altLang="zh-TW" b="1" dirty="0">
                <a:solidFill>
                  <a:srgbClr val="C00000"/>
                </a:solidFill>
              </a:rPr>
              <a:t>Repent</a:t>
            </a:r>
            <a:r>
              <a:rPr lang="zh-TW" altLang="zh-TW" b="1" dirty="0">
                <a:solidFill>
                  <a:srgbClr val="C00000"/>
                </a:solidFill>
              </a:rPr>
              <a:t>）：</a:t>
            </a:r>
            <a:r>
              <a:rPr lang="zh-TW" altLang="zh-TW" dirty="0">
                <a:solidFill>
                  <a:srgbClr val="C00000"/>
                </a:solidFill>
              </a:rPr>
              <a:t/>
            </a:r>
            <a:br>
              <a:rPr lang="zh-TW" altLang="zh-TW" dirty="0">
                <a:solidFill>
                  <a:srgbClr val="C00000"/>
                </a:solidFill>
              </a:rPr>
            </a:b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type="subTitle" idx="1"/>
          </p:nvPr>
        </p:nvSpPr>
        <p:spPr>
          <a:xfrm>
            <a:off x="1403648" y="3501008"/>
            <a:ext cx="6400800" cy="1752600"/>
          </a:xfrm>
        </p:spPr>
        <p:txBody>
          <a:bodyPr/>
          <a:lstStyle/>
          <a:p>
            <a:pPr algn="ctr">
              <a:buNone/>
            </a:pPr>
            <a:r>
              <a:rPr lang="zh-TW" altLang="zh-TW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免我們的債，如同我們免了人的債。</a:t>
            </a:r>
          </a:p>
          <a:p>
            <a:endParaRPr lang="zh-TW" altLang="en-US" dirty="0"/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0" y="6596063"/>
            <a:ext cx="137249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 smtClean="0">
                <a:latin typeface="微軟正黑體" pitchFamily="34" charset="-120"/>
                <a:ea typeface="微軟正黑體" pitchFamily="34" charset="-120"/>
              </a:rPr>
              <a:t>©2016</a:t>
            </a:r>
            <a:r>
              <a:rPr lang="zh-TW" altLang="en-US" sz="1000" dirty="0" smtClean="0">
                <a:latin typeface="微軟正黑體" pitchFamily="34" charset="-120"/>
                <a:ea typeface="微軟正黑體" pitchFamily="34" charset="-120"/>
              </a:rPr>
              <a:t>宗教教育中心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3568" y="184482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en-US" altLang="zh-TW" b="1" dirty="0" smtClean="0">
                <a:solidFill>
                  <a:srgbClr val="002060"/>
                </a:solidFill>
              </a:rPr>
              <a:t>A</a:t>
            </a:r>
            <a:r>
              <a:rPr lang="zh-TW" altLang="zh-TW" b="1" dirty="0">
                <a:solidFill>
                  <a:srgbClr val="002060"/>
                </a:solidFill>
              </a:rPr>
              <a:t>（</a:t>
            </a:r>
            <a:r>
              <a:rPr lang="en-US" altLang="zh-TW" b="1" dirty="0">
                <a:solidFill>
                  <a:srgbClr val="002060"/>
                </a:solidFill>
              </a:rPr>
              <a:t>Ask</a:t>
            </a:r>
            <a:r>
              <a:rPr lang="zh-TW" altLang="zh-TW" b="1" dirty="0">
                <a:solidFill>
                  <a:srgbClr val="002060"/>
                </a:solidFill>
              </a:rPr>
              <a:t>）：</a:t>
            </a:r>
            <a:r>
              <a:rPr lang="zh-TW" altLang="zh-TW" dirty="0"/>
              <a:t/>
            </a:r>
            <a:br>
              <a:rPr lang="zh-TW" altLang="zh-TW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type="subTitle" idx="1"/>
          </p:nvPr>
        </p:nvSpPr>
        <p:spPr>
          <a:xfrm>
            <a:off x="1331640" y="3140968"/>
            <a:ext cx="6800800" cy="1752600"/>
          </a:xfrm>
        </p:spPr>
        <p:txBody>
          <a:bodyPr/>
          <a:lstStyle/>
          <a:p>
            <a:pPr algn="ctr">
              <a:buNone/>
            </a:pPr>
            <a:r>
              <a:rPr lang="zh-TW" altLang="zh-TW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我們日用的飲食，今日賜給我們。</a:t>
            </a:r>
          </a:p>
          <a:p>
            <a:pPr algn="ctr">
              <a:buNone/>
            </a:pPr>
            <a:r>
              <a:rPr lang="zh-TW" altLang="zh-TW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不叫我們遇見試探；救我們脫離兇惡。</a:t>
            </a:r>
          </a:p>
          <a:p>
            <a:pPr>
              <a:buNone/>
            </a:pPr>
            <a:endParaRPr lang="zh-TW" altLang="en-US" dirty="0"/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0" y="6596063"/>
            <a:ext cx="137249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 smtClean="0">
                <a:latin typeface="微軟正黑體" pitchFamily="34" charset="-120"/>
                <a:ea typeface="微軟正黑體" pitchFamily="34" charset="-120"/>
              </a:rPr>
              <a:t>©2016</a:t>
            </a:r>
            <a:r>
              <a:rPr lang="zh-TW" altLang="en-US" sz="1000" dirty="0" smtClean="0">
                <a:latin typeface="微軟正黑體" pitchFamily="34" charset="-120"/>
                <a:ea typeface="微軟正黑體" pitchFamily="34" charset="-120"/>
              </a:rPr>
              <a:t>宗教教育中心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b="1" dirty="0">
                <a:solidFill>
                  <a:srgbClr val="CC00CC"/>
                </a:solidFill>
              </a:rPr>
              <a:t>Y</a:t>
            </a:r>
            <a:r>
              <a:rPr lang="zh-TW" altLang="zh-TW" b="1" dirty="0">
                <a:solidFill>
                  <a:srgbClr val="CC00CC"/>
                </a:solidFill>
              </a:rPr>
              <a:t>（</a:t>
            </a:r>
            <a:r>
              <a:rPr lang="en-US" altLang="zh-TW" b="1" dirty="0">
                <a:solidFill>
                  <a:srgbClr val="CC00CC"/>
                </a:solidFill>
              </a:rPr>
              <a:t>Yourself</a:t>
            </a:r>
            <a:r>
              <a:rPr lang="zh-TW" altLang="zh-TW" b="1" dirty="0">
                <a:solidFill>
                  <a:srgbClr val="CC00CC"/>
                </a:solidFill>
              </a:rPr>
              <a:t>）</a:t>
            </a:r>
            <a:endParaRPr lang="zh-TW" altLang="en-US" dirty="0">
              <a:solidFill>
                <a:srgbClr val="CC00CC"/>
              </a:solidFill>
            </a:endParaRPr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0" y="6596063"/>
            <a:ext cx="137249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 smtClean="0">
                <a:latin typeface="微軟正黑體" pitchFamily="34" charset="-120"/>
                <a:ea typeface="微軟正黑體" pitchFamily="34" charset="-120"/>
              </a:rPr>
              <a:t>©2016</a:t>
            </a:r>
            <a:r>
              <a:rPr lang="zh-TW" altLang="en-US" sz="1000" dirty="0" smtClean="0">
                <a:latin typeface="微軟正黑體" pitchFamily="34" charset="-120"/>
                <a:ea typeface="微軟正黑體" pitchFamily="34" charset="-120"/>
              </a:rPr>
              <a:t>宗教教育中心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rmAutofit/>
          </a:bodyPr>
          <a:lstStyle/>
          <a:p>
            <a:pPr lvl="0">
              <a:buBlip>
                <a:blip r:embed="rId2"/>
              </a:buBlip>
            </a:pPr>
            <a:r>
              <a:rPr lang="zh-TW" altLang="zh-TW" sz="2000" b="1" dirty="0">
                <a:solidFill>
                  <a:srgbClr val="FFFF00"/>
                </a:solidFill>
                <a:latin typeface="微軟正黑體" pitchFamily="34" charset="-120"/>
                <a:ea typeface="微軟正黑體" pitchFamily="34" charset="-120"/>
              </a:rPr>
              <a:t>祈禱要聆聽</a:t>
            </a:r>
            <a:endParaRPr lang="zh-TW" altLang="zh-TW" sz="2000" dirty="0">
              <a:solidFill>
                <a:srgbClr val="FFFF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zh-TW" sz="2000" dirty="0" smtClean="0">
                <a:latin typeface="微軟正黑體" pitchFamily="34" charset="-120"/>
                <a:ea typeface="微軟正黑體" pitchFamily="34" charset="-120"/>
              </a:rPr>
              <a:t>溝通</a:t>
            </a:r>
            <a:r>
              <a:rPr lang="zh-TW" altLang="zh-TW" sz="2000" dirty="0">
                <a:latin typeface="微軟正黑體" pitchFamily="34" charset="-120"/>
                <a:ea typeface="微軟正黑體" pitchFamily="34" charset="-120"/>
              </a:rPr>
              <a:t>是雙向的，除了我們對上帝說話，也應該留心聆聽上帝的聲音。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 </a:t>
            </a:r>
            <a:endParaRPr lang="zh-TW" altLang="zh-TW" sz="2000" dirty="0">
              <a:latin typeface="微軟正黑體" pitchFamily="34" charset="-120"/>
              <a:ea typeface="微軟正黑體" pitchFamily="34" charset="-120"/>
            </a:endParaRPr>
          </a:p>
          <a:p>
            <a:pPr lvl="0">
              <a:buBlip>
                <a:blip r:embed="rId2"/>
              </a:buBlip>
            </a:pPr>
            <a:r>
              <a:rPr lang="zh-TW" altLang="zh-TW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祈禱具創意</a:t>
            </a:r>
            <a:endParaRPr lang="zh-TW" altLang="zh-TW" sz="2000" dirty="0">
              <a:solidFill>
                <a:schemeClr val="accent4">
                  <a:lumMod val="60000"/>
                  <a:lumOff val="4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zh-TW" sz="2000" dirty="0" smtClean="0">
                <a:latin typeface="微軟正黑體" pitchFamily="34" charset="-120"/>
                <a:ea typeface="微軟正黑體" pitchFamily="34" charset="-120"/>
              </a:rPr>
              <a:t>我們</a:t>
            </a:r>
            <a:r>
              <a:rPr lang="zh-TW" altLang="zh-TW" sz="2000" dirty="0">
                <a:latin typeface="微軟正黑體" pitchFamily="34" charset="-120"/>
                <a:ea typeface="微軟正黑體" pitchFamily="34" charset="-120"/>
              </a:rPr>
              <a:t>可以用非言語的方式祈禱，例如唱歌、跳舞和默想等。無論任何時間，任何形式；有聲還是無聲，開眼還是閉眼；走在街上還是坐在家中，我們都可以祈禱。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 </a:t>
            </a:r>
            <a:endParaRPr lang="zh-TW" altLang="zh-TW" sz="2000" dirty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000" b="1" dirty="0">
                <a:latin typeface="微軟正黑體" pitchFamily="34" charset="-120"/>
                <a:ea typeface="微軟正黑體" pitchFamily="34" charset="-120"/>
              </a:rPr>
              <a:t> </a:t>
            </a:r>
            <a:endParaRPr lang="zh-TW" altLang="zh-TW" sz="2000" dirty="0">
              <a:latin typeface="微軟正黑體" pitchFamily="34" charset="-120"/>
              <a:ea typeface="微軟正黑體" pitchFamily="34" charset="-120"/>
            </a:endParaRPr>
          </a:p>
          <a:p>
            <a:pPr lvl="0">
              <a:buBlip>
                <a:blip r:embed="rId2"/>
              </a:buBlip>
            </a:pPr>
            <a:r>
              <a:rPr lang="zh-TW" altLang="zh-TW" sz="2000" b="1" dirty="0">
                <a:solidFill>
                  <a:srgbClr val="00FF99"/>
                </a:solidFill>
                <a:latin typeface="微軟正黑體" pitchFamily="34" charset="-120"/>
                <a:ea typeface="微軟正黑體" pitchFamily="34" charset="-120"/>
              </a:rPr>
              <a:t>祈禱不是炫耀</a:t>
            </a:r>
            <a:endParaRPr lang="zh-TW" altLang="zh-TW" sz="2000" dirty="0">
              <a:solidFill>
                <a:srgbClr val="00FF99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zh-TW" sz="2000" dirty="0" smtClean="0">
                <a:latin typeface="微軟正黑體" pitchFamily="34" charset="-120"/>
                <a:ea typeface="微軟正黑體" pitchFamily="34" charset="-120"/>
              </a:rPr>
              <a:t>祈禱</a:t>
            </a:r>
            <a:r>
              <a:rPr lang="zh-TW" altLang="zh-TW" sz="2000" dirty="0">
                <a:latin typeface="微軟正黑體" pitchFamily="34" charset="-120"/>
                <a:ea typeface="微軟正黑體" pitchFamily="34" charset="-120"/>
              </a:rPr>
              <a:t>不必用深奧的說話，又不是愈長愈好，更不用標奇立異，故意表現給別人看。</a:t>
            </a:r>
          </a:p>
          <a:p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435280" cy="1143000"/>
          </a:xfrm>
        </p:spPr>
        <p:txBody>
          <a:bodyPr>
            <a:noAutofit/>
          </a:bodyPr>
          <a:lstStyle/>
          <a:p>
            <a:r>
              <a:rPr lang="en-US" altLang="zh-TW" sz="36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600" b="1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zh-TW" sz="3600" b="1" dirty="0" smtClean="0">
                <a:latin typeface="標楷體" pitchFamily="65" charset="-120"/>
                <a:ea typeface="標楷體" pitchFamily="65" charset="-120"/>
              </a:rPr>
              <a:t>關於</a:t>
            </a:r>
            <a:r>
              <a:rPr lang="zh-TW" altLang="zh-TW" sz="3600" b="1" dirty="0">
                <a:latin typeface="標楷體" pitchFamily="65" charset="-120"/>
                <a:ea typeface="標楷體" pitchFamily="65" charset="-120"/>
              </a:rPr>
              <a:t>祈禱，有一些很容易被人忽略的重點。</a:t>
            </a:r>
            <a:br>
              <a:rPr lang="zh-TW" altLang="zh-TW" sz="3600" b="1" dirty="0">
                <a:latin typeface="標楷體" pitchFamily="65" charset="-120"/>
                <a:ea typeface="標楷體" pitchFamily="65" charset="-120"/>
              </a:rPr>
            </a:br>
            <a:endParaRPr lang="zh-TW" altLang="en-US" sz="36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0" y="6596063"/>
            <a:ext cx="137249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 smtClean="0">
                <a:latin typeface="微軟正黑體" pitchFamily="34" charset="-120"/>
                <a:ea typeface="微軟正黑體" pitchFamily="34" charset="-120"/>
              </a:rPr>
              <a:t>©2016</a:t>
            </a:r>
            <a:r>
              <a:rPr lang="zh-TW" altLang="en-US" sz="1000" dirty="0" smtClean="0">
                <a:latin typeface="微軟正黑體" pitchFamily="34" charset="-120"/>
                <a:ea typeface="微軟正黑體" pitchFamily="34" charset="-120"/>
              </a:rPr>
              <a:t>宗教教育中心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12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</a:br>
            <a:r>
              <a:rPr lang="zh-TW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創意</a:t>
            </a:r>
            <a:r>
              <a:rPr lang="zh-TW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禱告體驗</a:t>
            </a:r>
            <a:r>
              <a:rPr lang="zh-TW" altLang="zh-TW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zh-TW" altLang="zh-TW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</a:br>
            <a:endParaRPr lang="zh-TW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55576" y="1700808"/>
            <a:ext cx="7632848" cy="4525963"/>
          </a:xfrm>
        </p:spPr>
        <p:txBody>
          <a:bodyPr>
            <a:noAutofit/>
          </a:bodyPr>
          <a:lstStyle/>
          <a:p>
            <a:pPr>
              <a:buBlip>
                <a:blip r:embed="rId3"/>
              </a:buBlip>
            </a:pPr>
            <a:r>
              <a:rPr lang="zh-TW" altLang="zh-TW" sz="2400" dirty="0">
                <a:latin typeface="標楷體" pitchFamily="65" charset="-120"/>
                <a:ea typeface="標楷體" pitchFamily="65" charset="-120"/>
              </a:rPr>
              <a:t>五隻手指代表</a:t>
            </a:r>
            <a:r>
              <a:rPr lang="zh-TW" altLang="zh-TW" sz="2400" b="1" dirty="0">
                <a:solidFill>
                  <a:srgbClr val="0066FF"/>
                </a:solidFill>
                <a:latin typeface="標楷體" pitchFamily="65" charset="-120"/>
                <a:ea typeface="標楷體" pitchFamily="65" charset="-120"/>
              </a:rPr>
              <a:t>五個祈禱方向</a:t>
            </a:r>
            <a:r>
              <a:rPr lang="zh-TW" altLang="zh-TW" sz="24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>
              <a:buBlip>
                <a:blip r:embed="rId3"/>
              </a:buBlip>
            </a:pPr>
            <a:r>
              <a:rPr lang="zh-TW" altLang="zh-TW" sz="2400" dirty="0">
                <a:latin typeface="標楷體" pitchFamily="65" charset="-120"/>
                <a:ea typeface="標楷體" pitchFamily="65" charset="-120"/>
              </a:rPr>
              <a:t>祈禱時，先緊握拳頭，然後依照下列次序，逐一把指頭鬆開。</a:t>
            </a:r>
          </a:p>
          <a:p>
            <a:pPr lvl="0">
              <a:buBlip>
                <a:blip r:embed="rId3"/>
              </a:buBlip>
            </a:pPr>
            <a:r>
              <a:rPr lang="zh-TW" altLang="zh-TW" sz="2400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拇指：</a:t>
            </a:r>
            <a:r>
              <a:rPr lang="zh-TW" altLang="zh-TW" sz="2400" dirty="0">
                <a:latin typeface="標楷體" pitchFamily="65" charset="-120"/>
                <a:ea typeface="標楷體" pitchFamily="65" charset="-120"/>
              </a:rPr>
              <a:t>為自己或別人遇到的好事而感恩。</a:t>
            </a:r>
          </a:p>
          <a:p>
            <a:pPr lvl="0">
              <a:buBlip>
                <a:blip r:embed="rId3"/>
              </a:buBlip>
            </a:pPr>
            <a:r>
              <a:rPr lang="zh-TW" altLang="zh-TW" sz="2400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食指：</a:t>
            </a:r>
            <a:r>
              <a:rPr lang="zh-TW" altLang="zh-TW" sz="2400" dirty="0">
                <a:latin typeface="標楷體" pitchFamily="65" charset="-120"/>
                <a:ea typeface="標楷體" pitchFamily="65" charset="-120"/>
              </a:rPr>
              <a:t>向上帝祈求或尋求指引和帶領。</a:t>
            </a:r>
          </a:p>
          <a:p>
            <a:pPr lvl="0">
              <a:buBlip>
                <a:blip r:embed="rId3"/>
              </a:buBlip>
            </a:pPr>
            <a:r>
              <a:rPr lang="zh-TW" altLang="zh-TW" sz="2400" b="1" dirty="0">
                <a:solidFill>
                  <a:schemeClr val="accent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中指：</a:t>
            </a:r>
            <a:r>
              <a:rPr lang="zh-TW" altLang="zh-TW" sz="2400" dirty="0">
                <a:latin typeface="標楷體" pitchFamily="65" charset="-120"/>
                <a:ea typeface="標楷體" pitchFamily="65" charset="-120"/>
              </a:rPr>
              <a:t>為有權勢的人代禱，祈求他們秉持公義和良善，好好管理國家或地區。</a:t>
            </a:r>
          </a:p>
          <a:p>
            <a:pPr lvl="0">
              <a:buBlip>
                <a:blip r:embed="rId3"/>
              </a:buBlip>
            </a:pPr>
            <a:r>
              <a:rPr lang="zh-TW" altLang="zh-TW" sz="2400" b="1" dirty="0">
                <a:solidFill>
                  <a:schemeClr val="accent3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無名指：</a:t>
            </a:r>
            <a:r>
              <a:rPr lang="zh-TW" altLang="zh-TW" sz="2400" dirty="0">
                <a:latin typeface="標楷體" pitchFamily="65" charset="-120"/>
                <a:ea typeface="標楷體" pitchFamily="65" charset="-120"/>
              </a:rPr>
              <a:t>為所愛的人代禱。</a:t>
            </a:r>
          </a:p>
          <a:p>
            <a:pPr>
              <a:buBlip>
                <a:blip r:embed="rId3"/>
              </a:buBlip>
            </a:pPr>
            <a:r>
              <a:rPr lang="zh-TW" altLang="zh-TW" sz="2400" b="1" dirty="0">
                <a:solidFill>
                  <a:srgbClr val="CC00CC"/>
                </a:solidFill>
                <a:latin typeface="標楷體" pitchFamily="65" charset="-120"/>
                <a:ea typeface="標楷體" pitchFamily="65" charset="-120"/>
              </a:rPr>
              <a:t>尾指：</a:t>
            </a:r>
            <a:r>
              <a:rPr lang="zh-TW" altLang="zh-TW" sz="2400" dirty="0">
                <a:latin typeface="標楷體" pitchFamily="65" charset="-120"/>
                <a:ea typeface="標楷體" pitchFamily="65" charset="-120"/>
              </a:rPr>
              <a:t>為軟弱的人禱告。例如：病人、孤獨者、貧窮人和受欺壓的人等。</a:t>
            </a:r>
            <a:endParaRPr lang="zh-TW" altLang="en-US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0" y="6596063"/>
            <a:ext cx="137249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 smtClean="0">
                <a:latin typeface="微軟正黑體" pitchFamily="34" charset="-120"/>
                <a:ea typeface="微軟正黑體" pitchFamily="34" charset="-120"/>
              </a:rPr>
              <a:t>©2016</a:t>
            </a:r>
            <a:r>
              <a:rPr lang="zh-TW" altLang="en-US" sz="1000" dirty="0" smtClean="0">
                <a:latin typeface="微軟正黑體" pitchFamily="34" charset="-120"/>
                <a:ea typeface="微軟正黑體" pitchFamily="34" charset="-120"/>
              </a:rPr>
              <a:t>宗教教育中心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神韻">
  <a:themeElements>
    <a:clrScheme name="神韻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神韻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神韻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宣紙">
  <a:themeElements>
    <a:clrScheme name="宣紙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宣紙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宣紙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399</Words>
  <Application>Microsoft Office PowerPoint</Application>
  <PresentationFormat>如螢幕大小 (4:3)</PresentationFormat>
  <Paragraphs>70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10</vt:i4>
      </vt:variant>
    </vt:vector>
  </HeadingPairs>
  <TitlesOfParts>
    <vt:vector size="22" baseType="lpstr">
      <vt:lpstr>微軟正黑體</vt:lpstr>
      <vt:lpstr>新細明體</vt:lpstr>
      <vt:lpstr>標楷體</vt:lpstr>
      <vt:lpstr>Arial</vt:lpstr>
      <vt:lpstr>Calibri</vt:lpstr>
      <vt:lpstr>Century Gothic</vt:lpstr>
      <vt:lpstr>Constantia</vt:lpstr>
      <vt:lpstr>Verdana</vt:lpstr>
      <vt:lpstr>Wingdings 2</vt:lpstr>
      <vt:lpstr>Office 佈景主題</vt:lpstr>
      <vt:lpstr>神韻</vt:lpstr>
      <vt:lpstr>宣紙</vt:lpstr>
      <vt:lpstr> 祈禱知多少？ </vt:lpstr>
      <vt:lpstr>《信仰無添加2》第六集：基督徒為甚麼要禱告?</vt:lpstr>
      <vt:lpstr> 主禱文 </vt:lpstr>
      <vt:lpstr> 試從〈主禱文〉中找出 「PRAY」的元素 </vt:lpstr>
      <vt:lpstr> P（Praise） </vt:lpstr>
      <vt:lpstr> R（Repent）： </vt:lpstr>
      <vt:lpstr> A（Ask）： </vt:lpstr>
      <vt:lpstr>Y（Yourself）</vt:lpstr>
      <vt:lpstr> 關於祈禱，有一些很容易被人忽略的重點。 </vt:lpstr>
      <vt:lpstr> 創意禱告體驗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祈禱知多少？</dc:title>
  <dc:creator>ivy</dc:creator>
  <cp:lastModifiedBy>lkyccc</cp:lastModifiedBy>
  <cp:revision>20</cp:revision>
  <dcterms:created xsi:type="dcterms:W3CDTF">2015-10-12T06:33:00Z</dcterms:created>
  <dcterms:modified xsi:type="dcterms:W3CDTF">2023-09-06T01:02:55Z</dcterms:modified>
</cp:coreProperties>
</file>