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96" y="-9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472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17769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7521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9437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46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7853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5953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27958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9622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548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0542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25000"/>
                    </a14:imgEffect>
                    <a14:imgEffect>
                      <a14:brightnessContrast bright="92000"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2" r="-147"/>
          <a:stretch/>
        </p:blipFill>
        <p:spPr>
          <a:xfrm>
            <a:off x="-353291" y="0"/>
            <a:ext cx="12656127" cy="6858000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48362-FBF7-4855-879E-CCEAEA7FED26}" type="datetimeFigureOut">
              <a:rPr lang="zh-HK" altLang="en-US" smtClean="0"/>
              <a:t>20/3/24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949D8-F5AC-4CB0-B92E-1E3C970E09E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09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上帝眼人的貧窮人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(</a:t>
            </a:r>
            <a:r>
              <a:rPr lang="zh-TW" altLang="en-US" dirty="0" smtClean="0"/>
              <a:t>貧窮就在你身邊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2626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80060" y="3248343"/>
            <a:ext cx="11464290" cy="23876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窮乏人呼求的時候，他要搭救，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沒有人幫助的困苦人，他也要搭救。他要憐恤貧寒和窮乏的人，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拯救窮苦人的性命。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他要救贖他們脫離欺壓和強暴：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他們的血在他眼中看為寶貴。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5966460"/>
            <a:ext cx="9144000" cy="37719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詩篇</a:t>
            </a:r>
            <a:r>
              <a:rPr lang="en-US" altLang="zh-TW" dirty="0" smtClean="0"/>
              <a:t>72:12-14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8962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1814" y="1818935"/>
            <a:ext cx="11464290" cy="23876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你們貧窮的人有福了！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因為上帝的國是你們的。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你們飢餓的人有福了！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因為你們將要飽足。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81959" y="4621136"/>
            <a:ext cx="9144000" cy="37719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路加福音</a:t>
            </a:r>
            <a:r>
              <a:rPr lang="en-US" altLang="zh-TW" dirty="0" smtClean="0"/>
              <a:t>6:20-21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6301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43122" y="2649253"/>
            <a:ext cx="11464290" cy="23876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我親愛的弟兄們請聽，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上帝豈不是揀選了世上的貧窮人，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叫他們在信上富足，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並承受他所應許給那些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愛他之人的國麼？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03267" y="5304308"/>
            <a:ext cx="9144000" cy="37719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雅各書</a:t>
            </a:r>
            <a:r>
              <a:rPr lang="en-US" altLang="zh-TW" dirty="0" smtClean="0"/>
              <a:t>2:5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2513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1. </a:t>
            </a:r>
            <a:r>
              <a:rPr lang="zh-TW" altLang="en-US" dirty="0" smtClean="0">
                <a:solidFill>
                  <a:srgbClr val="002060"/>
                </a:solidFill>
              </a:rPr>
              <a:t>貧窮人在上帝的眼中是怎樣的？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</a:rPr>
              <a:t>在上帝眼中，貧窮人是寶貴的</a:t>
            </a:r>
            <a:r>
              <a:rPr lang="zh-TW" altLang="en-US" sz="6000" dirty="0" smtClean="0"/>
              <a:t>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427376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2. </a:t>
            </a:r>
            <a:r>
              <a:rPr lang="zh-TW" altLang="en-US" dirty="0" smtClean="0">
                <a:solidFill>
                  <a:srgbClr val="002060"/>
                </a:solidFill>
              </a:rPr>
              <a:t>上帝會如何幫助有需要的人？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 smtClean="0">
                <a:solidFill>
                  <a:srgbClr val="C00000"/>
                </a:solidFill>
              </a:rPr>
              <a:t>上帝在他們呼求、沒有人幫助、面對欺壓和強暴時，會拯救他們；祂會憐恤、搭救貧窮的人，</a:t>
            </a:r>
            <a:r>
              <a:rPr lang="en-US" altLang="zh-TW" sz="5400" dirty="0" smtClean="0">
                <a:solidFill>
                  <a:srgbClr val="C00000"/>
                </a:solidFill>
              </a:rPr>
              <a:t/>
            </a:r>
            <a:br>
              <a:rPr lang="en-US" altLang="zh-TW" sz="5400" dirty="0" smtClean="0">
                <a:solidFill>
                  <a:srgbClr val="C00000"/>
                </a:solidFill>
              </a:rPr>
            </a:br>
            <a:r>
              <a:rPr lang="zh-TW" altLang="en-US" sz="5400" dirty="0" smtClean="0">
                <a:solidFill>
                  <a:srgbClr val="C00000"/>
                </a:solidFill>
              </a:rPr>
              <a:t>拯救他們的性命。</a:t>
            </a:r>
            <a:endParaRPr lang="zh-HK" altLang="en-US" sz="5400" dirty="0"/>
          </a:p>
        </p:txBody>
      </p:sp>
    </p:spTree>
    <p:extLst>
      <p:ext uri="{BB962C8B-B14F-4D97-AF65-F5344CB8AC3E}">
        <p14:creationId xmlns:p14="http://schemas.microsoft.com/office/powerpoint/2010/main" val="413776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3. </a:t>
            </a:r>
            <a:r>
              <a:rPr lang="zh-TW" altLang="en-US" dirty="0" smtClean="0">
                <a:solidFill>
                  <a:srgbClr val="002060"/>
                </a:solidFill>
              </a:rPr>
              <a:t>上帝給了貧窮人什麼應許？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 smtClean="0">
                <a:solidFill>
                  <a:srgbClr val="C00000"/>
                </a:solidFill>
              </a:rPr>
              <a:t>上帝應許他們，</a:t>
            </a:r>
            <a:r>
              <a:rPr lang="en-US" altLang="zh-TW" sz="5400" dirty="0" smtClean="0">
                <a:solidFill>
                  <a:srgbClr val="C00000"/>
                </a:solidFill>
              </a:rPr>
              <a:t/>
            </a:r>
            <a:br>
              <a:rPr lang="en-US" altLang="zh-TW" sz="5400" dirty="0" smtClean="0">
                <a:solidFill>
                  <a:srgbClr val="C00000"/>
                </a:solidFill>
              </a:rPr>
            </a:br>
            <a:r>
              <a:rPr lang="zh-TW" altLang="en-US" sz="5400" dirty="0" smtClean="0">
                <a:solidFill>
                  <a:srgbClr val="C00000"/>
                </a:solidFill>
              </a:rPr>
              <a:t>會使他們得到飽足</a:t>
            </a:r>
            <a:r>
              <a:rPr lang="en-US" altLang="zh-TW" sz="5400" dirty="0" smtClean="0">
                <a:solidFill>
                  <a:srgbClr val="C00000"/>
                </a:solidFill>
              </a:rPr>
              <a:t>/</a:t>
            </a:r>
            <a:r>
              <a:rPr lang="zh-TW" altLang="en-US" sz="5400" dirty="0" smtClean="0">
                <a:solidFill>
                  <a:srgbClr val="C00000"/>
                </a:solidFill>
              </a:rPr>
              <a:t>富足，</a:t>
            </a:r>
            <a:r>
              <a:rPr lang="en-US" altLang="zh-TW" sz="5400" dirty="0" smtClean="0">
                <a:solidFill>
                  <a:srgbClr val="C00000"/>
                </a:solidFill>
              </a:rPr>
              <a:t/>
            </a:r>
            <a:br>
              <a:rPr lang="en-US" altLang="zh-TW" sz="5400" dirty="0" smtClean="0">
                <a:solidFill>
                  <a:srgbClr val="C00000"/>
                </a:solidFill>
              </a:rPr>
            </a:br>
            <a:r>
              <a:rPr lang="zh-TW" altLang="en-US" sz="5400" dirty="0" smtClean="0">
                <a:solidFill>
                  <a:srgbClr val="C00000"/>
                </a:solidFill>
              </a:rPr>
              <a:t>亦會將上帝的國給他們。</a:t>
            </a:r>
            <a:endParaRPr lang="zh-HK" altLang="en-US" sz="5400" dirty="0"/>
          </a:p>
        </p:txBody>
      </p:sp>
    </p:spTree>
    <p:extLst>
      <p:ext uri="{BB962C8B-B14F-4D97-AF65-F5344CB8AC3E}">
        <p14:creationId xmlns:p14="http://schemas.microsoft.com/office/powerpoint/2010/main" val="310056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7048" y="365125"/>
            <a:ext cx="11151476" cy="1325563"/>
          </a:xfrm>
        </p:spPr>
        <p:txBody>
          <a:bodyPr/>
          <a:lstStyle/>
          <a:p>
            <a:r>
              <a:rPr lang="en-US" altLang="zh-TW" dirty="0">
                <a:solidFill>
                  <a:srgbClr val="002060"/>
                </a:solidFill>
              </a:rPr>
              <a:t>4</a:t>
            </a:r>
            <a:r>
              <a:rPr lang="en-US" altLang="zh-TW" dirty="0" smtClean="0">
                <a:solidFill>
                  <a:srgbClr val="002060"/>
                </a:solidFill>
              </a:rPr>
              <a:t>. </a:t>
            </a:r>
            <a:r>
              <a:rPr lang="zh-TW" altLang="en-US" dirty="0" smtClean="0">
                <a:solidFill>
                  <a:srgbClr val="002060"/>
                </a:solidFill>
              </a:rPr>
              <a:t>你有「重富輕貧」的心態嗎？試舉例說明。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 smtClean="0">
                <a:solidFill>
                  <a:srgbClr val="C00000"/>
                </a:solidFill>
              </a:rPr>
              <a:t>請按您的想法自由作答，</a:t>
            </a:r>
            <a:r>
              <a:rPr lang="en-US" altLang="zh-TW" sz="5400" dirty="0" smtClean="0">
                <a:solidFill>
                  <a:srgbClr val="C00000"/>
                </a:solidFill>
              </a:rPr>
              <a:t/>
            </a:r>
            <a:br>
              <a:rPr lang="en-US" altLang="zh-TW" sz="5400" dirty="0" smtClean="0">
                <a:solidFill>
                  <a:srgbClr val="C00000"/>
                </a:solidFill>
              </a:rPr>
            </a:br>
            <a:r>
              <a:rPr lang="zh-TW" altLang="en-US" sz="5400" dirty="0" smtClean="0">
                <a:solidFill>
                  <a:srgbClr val="C00000"/>
                </a:solidFill>
              </a:rPr>
              <a:t>記得以例子解釋您的要點。</a:t>
            </a:r>
            <a:endParaRPr lang="zh-HK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79584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關顧貧窮者的需要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(</a:t>
            </a:r>
            <a:r>
              <a:rPr lang="zh-TW" altLang="en-US" dirty="0" smtClean="0"/>
              <a:t>貧窮就在你身邊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57191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b="1" dirty="0" err="1">
                <a:solidFill>
                  <a:schemeClr val="accent5">
                    <a:lumMod val="50000"/>
                  </a:schemeClr>
                </a:solidFill>
              </a:rPr>
              <a:t>Harjit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 Kaur  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印度來港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15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年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zh-HK" sz="4400" dirty="0"/>
              <a:t>「初初來到香港時，我</a:t>
            </a:r>
            <a:r>
              <a:rPr lang="zh-TW" altLang="zh-HK" sz="4400" b="1" u="sng" dirty="0">
                <a:solidFill>
                  <a:schemeClr val="accent6">
                    <a:lumMod val="50000"/>
                  </a:schemeClr>
                </a:solidFill>
              </a:rPr>
              <a:t>沒有朋友，又沒有工作，遇到什麼困難都得不到幫忙，很無助</a:t>
            </a:r>
            <a:r>
              <a:rPr lang="zh-TW" altLang="zh-HK" sz="4400" dirty="0"/>
              <a:t>。」但自從</a:t>
            </a:r>
            <a:r>
              <a:rPr lang="en-US" altLang="zh-HK" sz="4400" dirty="0" err="1"/>
              <a:t>Harjit</a:t>
            </a:r>
            <a:r>
              <a:rPr lang="zh-TW" altLang="zh-HK" sz="4400" dirty="0"/>
              <a:t>到</a:t>
            </a:r>
            <a:r>
              <a:rPr lang="zh-TW" altLang="zh-HK" sz="4400" b="1" u="sng" dirty="0">
                <a:solidFill>
                  <a:srgbClr val="C00000"/>
                </a:solidFill>
              </a:rPr>
              <a:t>教會</a:t>
            </a:r>
            <a:r>
              <a:rPr lang="zh-TW" altLang="zh-HK" sz="4400" dirty="0"/>
              <a:t>後，</a:t>
            </a:r>
            <a:r>
              <a:rPr lang="zh-TW" altLang="zh-HK" sz="4400" b="1" u="sng" dirty="0">
                <a:solidFill>
                  <a:srgbClr val="C00000"/>
                </a:solidFill>
              </a:rPr>
              <a:t>生活就改變了很多</a:t>
            </a:r>
            <a:r>
              <a:rPr lang="zh-TW" altLang="zh-HK" sz="4400" dirty="0"/>
              <a:t>。</a:t>
            </a:r>
          </a:p>
          <a:p>
            <a:r>
              <a:rPr lang="zh-TW" altLang="zh-HK" sz="4400" dirty="0"/>
              <a:t>「在教會裏，我不但可以認識朋友，亦學會了廣東話。我的小朋友更在教會</a:t>
            </a:r>
            <a:r>
              <a:rPr lang="zh-TW" altLang="zh-HK" sz="4400" b="1" u="sng" dirty="0">
                <a:solidFill>
                  <a:srgbClr val="C00000"/>
                </a:solidFill>
              </a:rPr>
              <a:t>參與補習班</a:t>
            </a:r>
            <a:r>
              <a:rPr lang="zh-TW" altLang="zh-HK" sz="4400" dirty="0"/>
              <a:t>，我們在這裏很開心。」</a:t>
            </a:r>
          </a:p>
        </p:txBody>
      </p:sp>
    </p:spTree>
    <p:extLst>
      <p:ext uri="{BB962C8B-B14F-4D97-AF65-F5344CB8AC3E}">
        <p14:creationId xmlns:p14="http://schemas.microsoft.com/office/powerpoint/2010/main" val="3216281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b="1" dirty="0" err="1">
                <a:solidFill>
                  <a:schemeClr val="accent5">
                    <a:lumMod val="50000"/>
                  </a:schemeClr>
                </a:solidFill>
              </a:rPr>
              <a:t>Harjit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 Kaur  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印度來港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15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年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HK" sz="4400" dirty="0" err="1"/>
              <a:t>Harjit</a:t>
            </a:r>
            <a:r>
              <a:rPr lang="zh-TW" altLang="zh-HK" sz="4400" dirty="0"/>
              <a:t>現在找到一份文職工作，雖然收入不高，但她已經很滿足了。「能夠在這裏認識朋友，得到他們的</a:t>
            </a:r>
            <a:r>
              <a:rPr lang="zh-TW" altLang="zh-HK" sz="4400" b="1" u="sng" dirty="0">
                <a:solidFill>
                  <a:srgbClr val="C00000"/>
                </a:solidFill>
              </a:rPr>
              <a:t>幫忙、關心</a:t>
            </a:r>
            <a:r>
              <a:rPr lang="zh-TW" altLang="zh-HK" sz="4400" dirty="0"/>
              <a:t>，我真的很開心呢。」「開心」二字是</a:t>
            </a:r>
            <a:r>
              <a:rPr lang="en-US" altLang="zh-HK" sz="4400" dirty="0" err="1"/>
              <a:t>Harjit</a:t>
            </a:r>
            <a:r>
              <a:rPr lang="zh-TW" altLang="zh-HK" sz="4400" dirty="0"/>
              <a:t>說得最多的一句話。</a:t>
            </a:r>
          </a:p>
        </p:txBody>
      </p:sp>
    </p:spTree>
    <p:extLst>
      <p:ext uri="{BB962C8B-B14F-4D97-AF65-F5344CB8AC3E}">
        <p14:creationId xmlns:p14="http://schemas.microsoft.com/office/powerpoint/2010/main" val="3552631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魏女士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新移民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400" dirty="0"/>
              <a:t>「那時候，我只有雙程證，又要照顧兒子，唯有來來回回香港。」有一次魏女士腳部發腫，以為是坐長途車的後遺症，但原來，她得了腎病。「我有想過放棄，但當想到兒子年紀還小，老公又患上癌病，那我有事的話，他們怎麼辦呢，我才打消放棄的念頭。」</a:t>
            </a:r>
            <a:endParaRPr lang="zh-TW" altLang="zh-HK" sz="4400" dirty="0"/>
          </a:p>
        </p:txBody>
      </p:sp>
    </p:spTree>
    <p:extLst>
      <p:ext uri="{BB962C8B-B14F-4D97-AF65-F5344CB8AC3E}">
        <p14:creationId xmlns:p14="http://schemas.microsoft.com/office/powerpoint/2010/main" val="175188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魏女士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新移民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400" dirty="0"/>
              <a:t>「初初拿到單程證到香港時，人生路不熟，自己又有病，我不會出外接觸其他人，一個朋友也沒有，遇到問題沒有人幫忙，感到很絕望。」</a:t>
            </a:r>
            <a:endParaRPr lang="zh-TW" altLang="zh-HK" sz="4400" dirty="0"/>
          </a:p>
        </p:txBody>
      </p:sp>
    </p:spTree>
    <p:extLst>
      <p:ext uri="{BB962C8B-B14F-4D97-AF65-F5344CB8AC3E}">
        <p14:creationId xmlns:p14="http://schemas.microsoft.com/office/powerpoint/2010/main" val="2060896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魏女士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新移民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000" dirty="0"/>
              <a:t>魏女士與她先生都患病，不能出外工作</a:t>
            </a:r>
            <a:r>
              <a:rPr lang="zh-TW" altLang="en-US" sz="4000" dirty="0" smtClean="0"/>
              <a:t>，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zh-TW" altLang="en-US" sz="4000" dirty="0" smtClean="0"/>
              <a:t>沒有</a:t>
            </a:r>
            <a:r>
              <a:rPr lang="zh-TW" altLang="en-US" sz="4000" dirty="0"/>
              <a:t>分毫收入，只好每天都困在一間板房裏。但一個星期日，魏女士的兒子帶她到新福事工協會及教會去。「這是我第一次到</a:t>
            </a:r>
            <a:r>
              <a:rPr lang="zh-TW" altLang="en-US" sz="4000" u="sng" dirty="0"/>
              <a:t>教會</a:t>
            </a:r>
            <a:r>
              <a:rPr lang="zh-TW" altLang="en-US" sz="4000" dirty="0"/>
              <a:t>，我聽到全部小朋友都在唱歌，我一點都不明白。但一直聽，我居然哭起來，一面聽</a:t>
            </a:r>
            <a:r>
              <a:rPr lang="zh-TW" altLang="en-US" sz="4000" dirty="0" smtClean="0"/>
              <a:t>，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zh-TW" altLang="en-US" sz="4000" dirty="0" smtClean="0"/>
              <a:t>一面</a:t>
            </a:r>
            <a:r>
              <a:rPr lang="zh-TW" altLang="en-US" sz="4000" dirty="0"/>
              <a:t>哭，我心裏有一種很舒服的感覺。</a:t>
            </a:r>
            <a:r>
              <a:rPr lang="zh-TW" altLang="en-US" sz="4000" dirty="0" smtClean="0"/>
              <a:t>」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zh-TW" altLang="en-US" sz="4000" dirty="0" smtClean="0"/>
              <a:t>從此</a:t>
            </a:r>
            <a:r>
              <a:rPr lang="zh-TW" altLang="en-US" sz="4000" dirty="0"/>
              <a:t>，魏女士都跟兒子</a:t>
            </a:r>
            <a:r>
              <a:rPr lang="zh-TW" altLang="en-US" sz="4000" b="1" u="sng" dirty="0">
                <a:solidFill>
                  <a:srgbClr val="C00000"/>
                </a:solidFill>
              </a:rPr>
              <a:t>到教會去</a:t>
            </a:r>
            <a:r>
              <a:rPr lang="zh-TW" altLang="en-US" sz="4000" dirty="0"/>
              <a:t>。</a:t>
            </a:r>
            <a:endParaRPr lang="zh-TW" altLang="zh-HK" sz="4000" dirty="0"/>
          </a:p>
        </p:txBody>
      </p:sp>
    </p:spTree>
    <p:extLst>
      <p:ext uri="{BB962C8B-B14F-4D97-AF65-F5344CB8AC3E}">
        <p14:creationId xmlns:p14="http://schemas.microsoft.com/office/powerpoint/2010/main" val="4164914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魏女士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zh-TW" altLang="zh-HK" b="1" dirty="0">
                <a:solidFill>
                  <a:schemeClr val="accent5">
                    <a:lumMod val="50000"/>
                  </a:schemeClr>
                </a:solidFill>
              </a:rPr>
              <a:t>新移民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400" dirty="0"/>
              <a:t>「有時我遇到困難，不懂怎樣跟別人說。主真的很奇妙，有一次，家裏的電飯煲壞了，又沒錢買新的。突然，教會致電我說有個新的電飯煲給我。然後兒子跟我說：</a:t>
            </a:r>
            <a:r>
              <a:rPr lang="en-US" altLang="zh-TW" sz="4400" dirty="0"/>
              <a:t>『</a:t>
            </a:r>
            <a:r>
              <a:rPr lang="zh-TW" altLang="en-US" sz="4400" dirty="0"/>
              <a:t>媽，耶穌總會在我們身邊。</a:t>
            </a:r>
            <a:r>
              <a:rPr lang="en-US" altLang="zh-TW" sz="4400" dirty="0"/>
              <a:t>』</a:t>
            </a:r>
            <a:r>
              <a:rPr lang="zh-TW" altLang="en-US" sz="4400" dirty="0"/>
              <a:t>我真的很感謝主。」魏女士希望兒子將來可以回饋社會，幫助其他有需要的人。</a:t>
            </a:r>
            <a:endParaRPr lang="zh-TW" altLang="zh-HK" sz="4400" dirty="0"/>
          </a:p>
        </p:txBody>
      </p:sp>
    </p:spTree>
    <p:extLst>
      <p:ext uri="{BB962C8B-B14F-4D97-AF65-F5344CB8AC3E}">
        <p14:creationId xmlns:p14="http://schemas.microsoft.com/office/powerpoint/2010/main" val="3071852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2513" y="365125"/>
            <a:ext cx="11103429" cy="1325563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1. </a:t>
            </a:r>
            <a:r>
              <a:rPr lang="zh-TW" altLang="en-US" dirty="0" smtClean="0">
                <a:solidFill>
                  <a:srgbClr val="002060"/>
                </a:solidFill>
              </a:rPr>
              <a:t>面對</a:t>
            </a:r>
            <a:r>
              <a:rPr lang="zh-TW" altLang="en-US" dirty="0">
                <a:solidFill>
                  <a:srgbClr val="002060"/>
                </a:solidFill>
              </a:rPr>
              <a:t>生活上的各種困難，他們的心情如何？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</a:rPr>
              <a:t>他們感到無助、傷心，</a:t>
            </a:r>
            <a:r>
              <a:rPr lang="en-US" altLang="zh-TW" sz="6000" dirty="0" smtClean="0">
                <a:solidFill>
                  <a:srgbClr val="C00000"/>
                </a:solidFill>
              </a:rPr>
              <a:t/>
            </a:r>
            <a:br>
              <a:rPr lang="en-US" altLang="zh-TW" sz="6000" dirty="0" smtClean="0">
                <a:solidFill>
                  <a:srgbClr val="C00000"/>
                </a:solidFill>
              </a:rPr>
            </a:br>
            <a:r>
              <a:rPr lang="zh-TW" altLang="en-US" sz="6000" dirty="0" smtClean="0">
                <a:solidFill>
                  <a:srgbClr val="C00000"/>
                </a:solidFill>
              </a:rPr>
              <a:t>甚至絕望。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610811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2513" y="365125"/>
            <a:ext cx="11103429" cy="1325563"/>
          </a:xfrm>
        </p:spPr>
        <p:txBody>
          <a:bodyPr/>
          <a:lstStyle/>
          <a:p>
            <a:r>
              <a:rPr lang="en-US" altLang="zh-TW" dirty="0">
                <a:solidFill>
                  <a:srgbClr val="002060"/>
                </a:solidFill>
              </a:rPr>
              <a:t>2</a:t>
            </a:r>
            <a:r>
              <a:rPr lang="en-US" altLang="zh-TW" dirty="0" smtClean="0">
                <a:solidFill>
                  <a:srgbClr val="002060"/>
                </a:solidFill>
              </a:rPr>
              <a:t>. </a:t>
            </a:r>
            <a:r>
              <a:rPr lang="zh-TW" altLang="en-US" dirty="0" smtClean="0">
                <a:solidFill>
                  <a:srgbClr val="002060"/>
                </a:solidFill>
              </a:rPr>
              <a:t>他們</a:t>
            </a:r>
            <a:r>
              <a:rPr lang="zh-TW" altLang="en-US" dirty="0">
                <a:solidFill>
                  <a:srgbClr val="002060"/>
                </a:solidFill>
              </a:rPr>
              <a:t>都找到了什麼幫助，從此改變他們的命運？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</a:rPr>
              <a:t>他們都得到教會的幫助。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170238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2513" y="365125"/>
            <a:ext cx="11103429" cy="1325563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3. </a:t>
            </a:r>
            <a:r>
              <a:rPr lang="zh-TW" altLang="en-US" dirty="0" smtClean="0">
                <a:solidFill>
                  <a:srgbClr val="002060"/>
                </a:solidFill>
              </a:rPr>
              <a:t>教會</a:t>
            </a:r>
            <a:r>
              <a:rPr lang="zh-TW" altLang="en-US" dirty="0">
                <a:solidFill>
                  <a:srgbClr val="002060"/>
                </a:solidFill>
              </a:rPr>
              <a:t>如何幫助他們？試舉例說明。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</a:rPr>
              <a:t>教會的牧師、傳道人和弟兄姊妹都十分關心他們，和他們傾談，開解他們，並提供實際援助，如安排</a:t>
            </a:r>
            <a:r>
              <a:rPr lang="en-US" altLang="zh-TW" sz="6000" dirty="0" err="1" smtClean="0">
                <a:solidFill>
                  <a:srgbClr val="C00000"/>
                </a:solidFill>
              </a:rPr>
              <a:t>Harjit</a:t>
            </a:r>
            <a:r>
              <a:rPr lang="zh-TW" altLang="en-US" sz="6000" dirty="0" smtClean="0">
                <a:solidFill>
                  <a:srgbClr val="C00000"/>
                </a:solidFill>
              </a:rPr>
              <a:t>的兒子補習，減少他們的擔憂等。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41210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2513" y="365125"/>
            <a:ext cx="11103429" cy="1325563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4. </a:t>
            </a:r>
            <a:r>
              <a:rPr lang="zh-TW" altLang="en-US" dirty="0" smtClean="0">
                <a:solidFill>
                  <a:srgbClr val="002060"/>
                </a:solidFill>
              </a:rPr>
              <a:t>你</a:t>
            </a:r>
            <a:r>
              <a:rPr lang="zh-TW" altLang="en-US" dirty="0">
                <a:solidFill>
                  <a:srgbClr val="002060"/>
                </a:solidFill>
              </a:rPr>
              <a:t>有這樣的鄰居嗎？你可以為他們做什麼？</a:t>
            </a:r>
            <a:endParaRPr lang="zh-HK" altLang="en-US" dirty="0">
              <a:solidFill>
                <a:srgbClr val="00206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</a:rPr>
              <a:t>學生自由作答。</a:t>
            </a:r>
            <a:endParaRPr lang="en-US" altLang="zh-TW" sz="6000" dirty="0" smtClean="0">
              <a:solidFill>
                <a:srgbClr val="C00000"/>
              </a:solidFill>
            </a:endParaRPr>
          </a:p>
          <a:p>
            <a:r>
              <a:rPr lang="zh-TW" altLang="en-US" sz="6000" dirty="0" smtClean="0">
                <a:solidFill>
                  <a:srgbClr val="7030A0"/>
                </a:solidFill>
              </a:rPr>
              <a:t>答案必須包括論點</a:t>
            </a:r>
            <a:r>
              <a:rPr lang="en-US" altLang="zh-TW" sz="6000" dirty="0" smtClean="0">
                <a:solidFill>
                  <a:srgbClr val="7030A0"/>
                </a:solidFill>
              </a:rPr>
              <a:t>(</a:t>
            </a:r>
            <a:r>
              <a:rPr lang="zh-TW" altLang="en-US" sz="6000" dirty="0" smtClean="0">
                <a:solidFill>
                  <a:srgbClr val="7030A0"/>
                </a:solidFill>
              </a:rPr>
              <a:t>有</a:t>
            </a:r>
            <a:r>
              <a:rPr lang="en-US" altLang="zh-TW" sz="6000" dirty="0" smtClean="0">
                <a:solidFill>
                  <a:srgbClr val="7030A0"/>
                </a:solidFill>
              </a:rPr>
              <a:t>/</a:t>
            </a:r>
            <a:r>
              <a:rPr lang="zh-TW" altLang="en-US" sz="6000" dirty="0" smtClean="0">
                <a:solidFill>
                  <a:srgbClr val="7030A0"/>
                </a:solidFill>
              </a:rPr>
              <a:t>沒有</a:t>
            </a:r>
            <a:r>
              <a:rPr lang="en-US" altLang="zh-TW" sz="6000" dirty="0" smtClean="0">
                <a:solidFill>
                  <a:srgbClr val="7030A0"/>
                </a:solidFill>
              </a:rPr>
              <a:t>)</a:t>
            </a:r>
            <a:r>
              <a:rPr lang="zh-TW" altLang="en-US" sz="6000" dirty="0" smtClean="0">
                <a:solidFill>
                  <a:srgbClr val="7030A0"/>
                </a:solidFill>
              </a:rPr>
              <a:t>與</a:t>
            </a:r>
            <a:endParaRPr lang="en-US" altLang="zh-TW" sz="6000" dirty="0">
              <a:solidFill>
                <a:srgbClr val="7030A0"/>
              </a:solidFill>
            </a:endParaRPr>
          </a:p>
          <a:p>
            <a:r>
              <a:rPr lang="zh-TW" altLang="en-US" sz="6000" dirty="0" smtClean="0">
                <a:solidFill>
                  <a:srgbClr val="7030A0"/>
                </a:solidFill>
              </a:rPr>
              <a:t>為鄰居做到什麼。</a:t>
            </a:r>
            <a:endParaRPr lang="zh-HK" altLang="en-US" sz="6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64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助人自助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(</a:t>
            </a:r>
            <a:r>
              <a:rPr lang="zh-TW" altLang="en-US" dirty="0" smtClean="0"/>
              <a:t>貧窮就在你身邊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02596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雲南扶貧工作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400" dirty="0"/>
              <a:t>雲南的美麗景色叫人神往，但那裏亦有不少居民需要幫助，你又知道嗎？樂施會自</a:t>
            </a:r>
            <a:r>
              <a:rPr lang="en-US" sz="4400" dirty="0"/>
              <a:t>1998</a:t>
            </a:r>
            <a:r>
              <a:rPr lang="zh-TW" altLang="en-US" sz="4400" dirty="0"/>
              <a:t>年起，在雲南省最偏遠的和貧困的大理州</a:t>
            </a:r>
            <a:r>
              <a:rPr lang="en-US" sz="4400" dirty="0"/>
              <a:t>27</a:t>
            </a:r>
            <a:r>
              <a:rPr lang="zh-TW" altLang="en-US" sz="4400" dirty="0"/>
              <a:t>個社區推行一系列的扶貧工作，目的就是助人自助。</a:t>
            </a:r>
            <a:endParaRPr lang="en-HK" sz="4400" dirty="0"/>
          </a:p>
        </p:txBody>
      </p:sp>
    </p:spTree>
    <p:extLst>
      <p:ext uri="{BB962C8B-B14F-4D97-AF65-F5344CB8AC3E}">
        <p14:creationId xmlns:p14="http://schemas.microsoft.com/office/powerpoint/2010/main" val="921581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雲南扶貧工作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000" dirty="0"/>
              <a:t>教育往往是脫貧的重要途徑，在香港，我們有堅固安全的校舍，但雲南沽泥盆村的資源卻相對匱乏，學生需要在簡陋、光線不足的地方上課，冬天冷風吹，夏天烈日照。而且他們沒有教室，所有不同程度或年齡的學生都要擠在同一個地方上課，影響學習。雖然困難重重，但小朋友仍然非常珍惜學習機會，因為能夠讀書識字可以豐富人生，擴闊眼界。</a:t>
            </a:r>
            <a:r>
              <a:rPr lang="en-HK" sz="4000" dirty="0"/>
              <a:t> </a:t>
            </a:r>
            <a:endParaRPr lang="en-HK" sz="4000" dirty="0"/>
          </a:p>
        </p:txBody>
      </p:sp>
    </p:spTree>
    <p:extLst>
      <p:ext uri="{BB962C8B-B14F-4D97-AF65-F5344CB8AC3E}">
        <p14:creationId xmlns:p14="http://schemas.microsoft.com/office/powerpoint/2010/main" val="3488159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雲南扶貧工作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2009</a:t>
            </a:r>
            <a:r>
              <a:rPr lang="zh-TW" altLang="en-US" sz="4400" dirty="0"/>
              <a:t>年樂施會資助重建沽泥盆小學，新校舍有四個教室，還有操場和學生宿舍。有些學生本來住在山上，無法每天來回走十多公里上課，現在他們星期一至五都能夠在校留宿，周末才回家，小朋友不用長途跋涉走山路上學，可以專心學習。</a:t>
            </a:r>
            <a:r>
              <a:rPr lang="en-HK" sz="4400" dirty="0"/>
              <a:t> </a:t>
            </a:r>
            <a:endParaRPr lang="en-HK" sz="4400" dirty="0"/>
          </a:p>
        </p:txBody>
      </p:sp>
    </p:spTree>
    <p:extLst>
      <p:ext uri="{BB962C8B-B14F-4D97-AF65-F5344CB8AC3E}">
        <p14:creationId xmlns:p14="http://schemas.microsoft.com/office/powerpoint/2010/main" val="113881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雲南扶貧工作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400" dirty="0"/>
              <a:t>樂施會不但支援學生的學業，同時也關心社區經濟發展。雲南的象圖鄉位於海拔二千多米的山上，交通極之不便，村民須攀山越嶺運輸農作物和生活物資，若要下山做買賣，入夜仍未能回家。</a:t>
            </a:r>
            <a:r>
              <a:rPr lang="en-HK" sz="4400" dirty="0"/>
              <a:t> </a:t>
            </a:r>
            <a:endParaRPr lang="en-HK" sz="4400" dirty="0"/>
          </a:p>
        </p:txBody>
      </p:sp>
    </p:spTree>
    <p:extLst>
      <p:ext uri="{BB962C8B-B14F-4D97-AF65-F5344CB8AC3E}">
        <p14:creationId xmlns:p14="http://schemas.microsoft.com/office/powerpoint/2010/main" val="2543280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雲南扶貧工作</a:t>
            </a:r>
            <a:endParaRPr lang="zh-TW" altLang="zh-H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0520" y="1825625"/>
            <a:ext cx="11282610" cy="4351338"/>
          </a:xfrm>
        </p:spPr>
        <p:txBody>
          <a:bodyPr>
            <a:noAutofit/>
          </a:bodyPr>
          <a:lstStyle/>
          <a:p>
            <a:r>
              <a:rPr lang="en-US" sz="4400" dirty="0"/>
              <a:t>2006</a:t>
            </a:r>
            <a:r>
              <a:rPr lang="zh-TW" altLang="en-US" sz="4400" dirty="0"/>
              <a:t>年，樂施會支持村民修通了全長</a:t>
            </a:r>
            <a:r>
              <a:rPr lang="en-US" sz="4400" dirty="0"/>
              <a:t>13.8</a:t>
            </a:r>
            <a:r>
              <a:rPr lang="zh-TW" altLang="en-US" sz="4400" dirty="0"/>
              <a:t>公里的大滿山紅公路，改善對外交通，更修築道路，降低了運輸成本，對社區的經濟發展大有好處。</a:t>
            </a:r>
            <a:endParaRPr lang="en-HK" sz="4400" dirty="0"/>
          </a:p>
          <a:p>
            <a:r>
              <a:rPr lang="zh-TW" altLang="en-US" sz="4400" dirty="0"/>
              <a:t>在全球化之下，貧窮就在我們身邊。助人自助，不光是一句口號，更是我們的付出和關心，協助別人改善生活質素，脫離貧窮。</a:t>
            </a:r>
            <a:r>
              <a:rPr lang="en-HK" sz="4400" dirty="0"/>
              <a:t> </a:t>
            </a:r>
            <a:endParaRPr lang="en-HK" sz="4400" dirty="0"/>
          </a:p>
        </p:txBody>
      </p:sp>
    </p:spTree>
    <p:extLst>
      <p:ext uri="{BB962C8B-B14F-4D97-AF65-F5344CB8AC3E}">
        <p14:creationId xmlns:p14="http://schemas.microsoft.com/office/powerpoint/2010/main" val="2543280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en-US" altLang="zh-TW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雲南沽泥盆村及象圖鄉分別面對怎樣</a:t>
            </a:r>
            <a:r>
              <a:rPr lang="zh-TW" altLang="en-US" dirty="0">
                <a:solidFill>
                  <a:schemeClr val="accent5">
                    <a:lumMod val="50000"/>
                  </a:schemeClr>
                </a:solidFill>
              </a:rPr>
              <a:t>的問題？</a:t>
            </a:r>
            <a:r>
              <a:rPr lang="en-HK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zh-HK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/>
              <a:t>居民過著吃不飽、穿不暖的</a:t>
            </a: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zh-TW" altLang="en-US" sz="6000" dirty="0" smtClean="0"/>
              <a:t>赤貧生活，經常為缺糧而擔憂</a:t>
            </a:r>
            <a:r>
              <a:rPr lang="zh-TW" altLang="en-US" sz="6000" dirty="0" smtClean="0"/>
              <a:t>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206130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203864"/>
                </a:solidFill>
              </a:rPr>
              <a:t>2</a:t>
            </a:r>
            <a:r>
              <a:rPr lang="en-US" altLang="zh-TW" dirty="0" smtClean="0">
                <a:solidFill>
                  <a:srgbClr val="203864"/>
                </a:solidFill>
              </a:rPr>
              <a:t>. </a:t>
            </a:r>
            <a:r>
              <a:rPr lang="zh-TW" altLang="en-US" dirty="0" smtClean="0">
                <a:solidFill>
                  <a:srgbClr val="203864"/>
                </a:solidFill>
              </a:rPr>
              <a:t>樂施會</a:t>
            </a:r>
            <a:r>
              <a:rPr lang="zh-TW" altLang="en-US" dirty="0">
                <a:solidFill>
                  <a:srgbClr val="203864"/>
                </a:solidFill>
              </a:rPr>
              <a:t>的捐款如何幫助他們？</a:t>
            </a:r>
            <a:r>
              <a:rPr lang="en-HK" dirty="0">
                <a:solidFill>
                  <a:srgbClr val="203864"/>
                </a:solidFill>
              </a:rPr>
              <a:t> </a:t>
            </a:r>
            <a:r>
              <a:rPr lang="en-HK" dirty="0" smtClean="0">
                <a:solidFill>
                  <a:srgbClr val="203864"/>
                </a:solidFill>
              </a:rPr>
              <a:t> </a:t>
            </a:r>
            <a:endParaRPr lang="zh-HK" altLang="en-US" dirty="0">
              <a:solidFill>
                <a:srgbClr val="203864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sz="6000" dirty="0" smtClean="0"/>
              <a:t>樂施會的捐款協助村民接駁水電，鋪築道路，以解決基本生活需要；</a:t>
            </a:r>
            <a:endParaRPr lang="en-US" altLang="zh-TW" sz="6000" dirty="0" smtClean="0"/>
          </a:p>
          <a:p>
            <a:r>
              <a:rPr lang="zh-TW" altLang="en-US" sz="6000" dirty="0" smtClean="0"/>
              <a:t>同時又為農戶提供農耕及養植技術培訓，幫助他們提高糧產，增加收入。</a:t>
            </a:r>
            <a:r>
              <a:rPr lang="zh-TW" altLang="en-US" sz="6000" dirty="0" smtClean="0"/>
              <a:t>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490000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203864"/>
                </a:solidFill>
              </a:rPr>
              <a:t>3</a:t>
            </a:r>
            <a:r>
              <a:rPr lang="en-US" altLang="zh-TW" dirty="0" smtClean="0">
                <a:solidFill>
                  <a:srgbClr val="203864"/>
                </a:solidFill>
              </a:rPr>
              <a:t>. </a:t>
            </a:r>
            <a:r>
              <a:rPr lang="zh-TW" altLang="en-US" dirty="0" smtClean="0">
                <a:solidFill>
                  <a:srgbClr val="203864"/>
                </a:solidFill>
              </a:rPr>
              <a:t>你認為真正讓他們脫貧</a:t>
            </a:r>
            <a:r>
              <a:rPr lang="zh-TW" altLang="en-US" dirty="0">
                <a:solidFill>
                  <a:srgbClr val="203864"/>
                </a:solidFill>
              </a:rPr>
              <a:t>的，是哪</a:t>
            </a:r>
            <a:r>
              <a:rPr lang="zh-TW" altLang="en-US" dirty="0" smtClean="0">
                <a:solidFill>
                  <a:srgbClr val="203864"/>
                </a:solidFill>
              </a:rPr>
              <a:t>一項</a:t>
            </a:r>
            <a:r>
              <a:rPr lang="en-US" altLang="zh-TW" dirty="0" smtClean="0">
                <a:solidFill>
                  <a:srgbClr val="203864"/>
                </a:solidFill>
              </a:rPr>
              <a:t/>
            </a:r>
            <a:br>
              <a:rPr lang="en-US" altLang="zh-TW" dirty="0" smtClean="0">
                <a:solidFill>
                  <a:srgbClr val="203864"/>
                </a:solidFill>
              </a:rPr>
            </a:br>
            <a:r>
              <a:rPr lang="zh-TW" altLang="en-US" dirty="0" smtClean="0">
                <a:solidFill>
                  <a:srgbClr val="203864"/>
                </a:solidFill>
              </a:rPr>
              <a:t>幫</a:t>
            </a:r>
            <a:r>
              <a:rPr lang="zh-TW" altLang="en-US" dirty="0">
                <a:solidFill>
                  <a:srgbClr val="203864"/>
                </a:solidFill>
              </a:rPr>
              <a:t>助？</a:t>
            </a:r>
            <a:r>
              <a:rPr lang="en-HK" dirty="0">
                <a:solidFill>
                  <a:srgbClr val="203864"/>
                </a:solidFill>
              </a:rPr>
              <a:t> </a:t>
            </a:r>
            <a:r>
              <a:rPr lang="en-HK" dirty="0" smtClean="0">
                <a:solidFill>
                  <a:srgbClr val="203864"/>
                </a:solidFill>
              </a:rPr>
              <a:t>  </a:t>
            </a:r>
            <a:endParaRPr lang="zh-HK" altLang="en-US" dirty="0">
              <a:solidFill>
                <a:srgbClr val="203864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000" smtClean="0"/>
              <a:t>學生自由作答，例如：</a:t>
            </a:r>
            <a:endParaRPr lang="en-US" altLang="zh-TW" sz="6000" smtClean="0"/>
          </a:p>
          <a:p>
            <a:r>
              <a:rPr lang="zh-TW" altLang="en-US" sz="6000" dirty="0" smtClean="0"/>
              <a:t>為農戶提供農耕及養植技術培訓，幫助他們能自力更生，這正是</a:t>
            </a:r>
            <a:r>
              <a:rPr lang="zh-TW" altLang="en-US" sz="6000" b="1" u="sng" dirty="0" smtClean="0">
                <a:solidFill>
                  <a:srgbClr val="FF0000"/>
                </a:solidFill>
              </a:rPr>
              <a:t>助人自助的理念</a:t>
            </a:r>
            <a:r>
              <a:rPr lang="zh-TW" altLang="en-US" sz="6000" dirty="0" smtClean="0"/>
              <a:t>。</a:t>
            </a:r>
            <a:endParaRPr lang="zh-HK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637016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745</Words>
  <Application>Microsoft Macintosh PowerPoint</Application>
  <PresentationFormat>Custom</PresentationFormat>
  <Paragraphs>62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佈景主題</vt:lpstr>
      <vt:lpstr>上帝眼人的貧窮人</vt:lpstr>
      <vt:lpstr>窮乏人呼求的時候，他要搭救， 沒有人幫助的困苦人，他也要搭救。他要憐恤貧寒和窮乏的人， 拯救窮苦人的性命。 他要救贖他們脫離欺壓和強暴： 他們的血在他眼中看為寶貴。</vt:lpstr>
      <vt:lpstr>你們貧窮的人有福了！ 因為上帝的國是你們的。 你們飢餓的人有福了！ 因為你們將要飽足。</vt:lpstr>
      <vt:lpstr>我親愛的弟兄們請聽， 上帝豈不是揀選了世上的貧窮人， 叫他們在信上富足， 並承受他所應許給那些 愛他之人的國麼？</vt:lpstr>
      <vt:lpstr>1. 貧窮人在上帝的眼中是怎樣的？</vt:lpstr>
      <vt:lpstr>2. 上帝會如何幫助有需要的人？</vt:lpstr>
      <vt:lpstr>3. 上帝給了貧窮人什麼應許？</vt:lpstr>
      <vt:lpstr>4. 你有「重富輕貧」的心態嗎？試舉例說明。</vt:lpstr>
      <vt:lpstr>關顧貧窮者的需要</vt:lpstr>
      <vt:lpstr>Harjit Kaur  印度來港15年</vt:lpstr>
      <vt:lpstr>Harjit Kaur  印度來港15年</vt:lpstr>
      <vt:lpstr>魏女士  新移民</vt:lpstr>
      <vt:lpstr>魏女士  新移民</vt:lpstr>
      <vt:lpstr>魏女士  新移民</vt:lpstr>
      <vt:lpstr>魏女士  新移民</vt:lpstr>
      <vt:lpstr>1. 面對生活上的各種困難，他們的心情如何？</vt:lpstr>
      <vt:lpstr>2. 他們都找到了什麼幫助，從此改變他們的命運？</vt:lpstr>
      <vt:lpstr>3. 教會如何幫助他們？試舉例說明。</vt:lpstr>
      <vt:lpstr>4. 你有這樣的鄰居嗎？你可以為他們做什麼？</vt:lpstr>
      <vt:lpstr>助人自助</vt:lpstr>
      <vt:lpstr>雲南扶貧工作</vt:lpstr>
      <vt:lpstr>雲南扶貧工作</vt:lpstr>
      <vt:lpstr>雲南扶貧工作</vt:lpstr>
      <vt:lpstr>雲南扶貧工作</vt:lpstr>
      <vt:lpstr>雲南扶貧工作</vt:lpstr>
      <vt:lpstr>1. 雲南沽泥盆村及象圖鄉分別面對怎樣的問題？ </vt:lpstr>
      <vt:lpstr>2. 樂施會的捐款如何幫助他們？  </vt:lpstr>
      <vt:lpstr>3. 你認為真正讓他們脫貧的，是哪一項 幫助？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上帝眼人的貧窮人</dc:title>
  <dc:creator>WANG Yu Chau</dc:creator>
  <cp:lastModifiedBy>Universe Wang</cp:lastModifiedBy>
  <cp:revision>8</cp:revision>
  <dcterms:created xsi:type="dcterms:W3CDTF">2024-03-06T01:05:16Z</dcterms:created>
  <dcterms:modified xsi:type="dcterms:W3CDTF">2024-03-20T01:37:26Z</dcterms:modified>
</cp:coreProperties>
</file>