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58" r:id="rId5"/>
    <p:sldId id="268" r:id="rId6"/>
    <p:sldId id="259" r:id="rId7"/>
    <p:sldId id="269" r:id="rId8"/>
    <p:sldId id="260" r:id="rId9"/>
    <p:sldId id="270" r:id="rId10"/>
    <p:sldId id="261" r:id="rId11"/>
    <p:sldId id="271" r:id="rId12"/>
    <p:sldId id="262" r:id="rId13"/>
    <p:sldId id="272" r:id="rId14"/>
    <p:sldId id="263" r:id="rId15"/>
    <p:sldId id="266" r:id="rId16"/>
    <p:sldId id="264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67" autoAdjust="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4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27/9/23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27/9/23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人體的奧妙</a:t>
            </a:r>
            <a:endParaRPr lang="en-US" dirty="0"/>
          </a:p>
        </p:txBody>
      </p:sp>
      <p:pic>
        <p:nvPicPr>
          <p:cNvPr id="4" name="Picture 3" descr="Human Rati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02" y="2285033"/>
            <a:ext cx="6779523" cy="381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9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人體血管的總長度是多少？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42000</a:t>
            </a:r>
            <a:r>
              <a:rPr lang="zh-TW" altLang="en-US" dirty="0" smtClean="0"/>
              <a:t>哩</a:t>
            </a:r>
            <a:endParaRPr lang="en-US" altLang="zh-TW" dirty="0" smtClean="0"/>
          </a:p>
          <a:p>
            <a:r>
              <a:rPr lang="en-US" dirty="0" smtClean="0"/>
              <a:t>52000</a:t>
            </a:r>
            <a:r>
              <a:rPr lang="zh-TW" altLang="en-US" dirty="0" smtClean="0"/>
              <a:t>哩</a:t>
            </a:r>
            <a:endParaRPr lang="en-US" altLang="zh-TW" dirty="0" smtClean="0"/>
          </a:p>
          <a:p>
            <a:r>
              <a:rPr lang="en-US" dirty="0" smtClean="0"/>
              <a:t>62000</a:t>
            </a:r>
            <a:r>
              <a:rPr lang="zh-TW" altLang="en-US" dirty="0" smtClean="0"/>
              <a:t>哩</a:t>
            </a:r>
            <a:endParaRPr lang="en-US" altLang="zh-TW" dirty="0" smtClean="0"/>
          </a:p>
          <a:p>
            <a:r>
              <a:rPr lang="en-US" dirty="0" smtClean="0"/>
              <a:t>72000</a:t>
            </a:r>
            <a:r>
              <a:rPr lang="zh-TW" altLang="en-US" dirty="0" smtClean="0"/>
              <a:t>哩</a:t>
            </a:r>
            <a:endParaRPr lang="en-US" dirty="0"/>
          </a:p>
        </p:txBody>
      </p:sp>
      <p:pic>
        <p:nvPicPr>
          <p:cNvPr id="4" name="Picture 3" descr="Human Blood V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490" y="2005123"/>
            <a:ext cx="3209859" cy="38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28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人體血管的總長度是多少？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42000</a:t>
            </a:r>
            <a:r>
              <a:rPr lang="zh-TW" altLang="en-US" dirty="0" smtClean="0"/>
              <a:t>哩</a:t>
            </a:r>
            <a:endParaRPr lang="en-US" altLang="zh-TW" dirty="0" smtClean="0"/>
          </a:p>
          <a:p>
            <a:r>
              <a:rPr lang="en-US" dirty="0" smtClean="0"/>
              <a:t>52000</a:t>
            </a:r>
            <a:r>
              <a:rPr lang="zh-TW" altLang="en-US" dirty="0" smtClean="0"/>
              <a:t>哩</a:t>
            </a:r>
            <a:endParaRPr lang="en-US" altLang="zh-TW" dirty="0" smtClean="0"/>
          </a:p>
          <a:p>
            <a:r>
              <a:rPr lang="en-US" u="sng" dirty="0" smtClean="0">
                <a:solidFill>
                  <a:schemeClr val="accent3">
                    <a:lumMod val="75000"/>
                  </a:schemeClr>
                </a:solidFill>
              </a:rPr>
              <a:t>62000</a:t>
            </a:r>
            <a:r>
              <a:rPr lang="zh-TW" altLang="en-US" u="sng" dirty="0" smtClean="0">
                <a:solidFill>
                  <a:schemeClr val="accent3">
                    <a:lumMod val="75000"/>
                  </a:schemeClr>
                </a:solidFill>
              </a:rPr>
              <a:t>哩</a:t>
            </a:r>
            <a:endParaRPr lang="en-US" altLang="zh-TW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 smtClean="0"/>
              <a:t>72000</a:t>
            </a:r>
            <a:r>
              <a:rPr lang="zh-TW" altLang="en-US" dirty="0" smtClean="0"/>
              <a:t>哩</a:t>
            </a:r>
            <a:endParaRPr lang="en-US" dirty="0"/>
          </a:p>
        </p:txBody>
      </p:sp>
      <p:pic>
        <p:nvPicPr>
          <p:cNvPr id="4" name="Picture 3" descr="Human Blood V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490" y="2005123"/>
            <a:ext cx="3209859" cy="38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8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人類的心臟有多重？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0.5</a:t>
            </a:r>
            <a:r>
              <a:rPr lang="zh-TW" altLang="en-US" dirty="0" smtClean="0"/>
              <a:t>磅</a:t>
            </a:r>
            <a:endParaRPr lang="en-US" altLang="zh-TW" dirty="0" smtClean="0"/>
          </a:p>
          <a:p>
            <a:r>
              <a:rPr lang="en-US" dirty="0" smtClean="0"/>
              <a:t>1</a:t>
            </a:r>
            <a:r>
              <a:rPr lang="zh-TW" altLang="en-US" dirty="0" smtClean="0"/>
              <a:t>磅</a:t>
            </a:r>
            <a:endParaRPr lang="en-US" altLang="zh-TW" dirty="0" smtClean="0"/>
          </a:p>
          <a:p>
            <a:r>
              <a:rPr lang="en-US" dirty="0" smtClean="0"/>
              <a:t>1.5</a:t>
            </a:r>
            <a:r>
              <a:rPr lang="zh-TW" altLang="en-US" dirty="0" smtClean="0"/>
              <a:t>磅</a:t>
            </a:r>
            <a:endParaRPr lang="en-US" altLang="zh-TW" dirty="0" smtClean="0"/>
          </a:p>
          <a:p>
            <a:r>
              <a:rPr lang="en-US" altLang="zh-TW" dirty="0"/>
              <a:t>2</a:t>
            </a:r>
            <a:r>
              <a:rPr lang="zh-TW" altLang="en-US" dirty="0" smtClean="0"/>
              <a:t>磅</a:t>
            </a:r>
            <a:endParaRPr lang="en-US" dirty="0"/>
          </a:p>
        </p:txBody>
      </p:sp>
      <p:pic>
        <p:nvPicPr>
          <p:cNvPr id="4" name="Picture 3" descr="Human Hea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47" y="1999891"/>
            <a:ext cx="38862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98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人類的心臟有多重？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922223"/>
                </a:solidFill>
              </a:rPr>
              <a:t>0.5</a:t>
            </a:r>
            <a:r>
              <a:rPr lang="zh-TW" altLang="en-US" u="sng" dirty="0" smtClean="0">
                <a:solidFill>
                  <a:srgbClr val="922223"/>
                </a:solidFill>
              </a:rPr>
              <a:t>磅</a:t>
            </a:r>
            <a:endParaRPr lang="en-US" altLang="zh-TW" u="sng" dirty="0" smtClean="0">
              <a:solidFill>
                <a:srgbClr val="922223"/>
              </a:solidFill>
            </a:endParaRPr>
          </a:p>
          <a:p>
            <a:r>
              <a:rPr lang="en-US" dirty="0" smtClean="0"/>
              <a:t>1</a:t>
            </a:r>
            <a:r>
              <a:rPr lang="zh-TW" altLang="en-US" dirty="0" smtClean="0"/>
              <a:t>磅</a:t>
            </a:r>
            <a:endParaRPr lang="en-US" altLang="zh-TW" dirty="0" smtClean="0"/>
          </a:p>
          <a:p>
            <a:r>
              <a:rPr lang="en-US" dirty="0" smtClean="0"/>
              <a:t>1.5</a:t>
            </a:r>
            <a:r>
              <a:rPr lang="zh-TW" altLang="en-US" dirty="0" smtClean="0"/>
              <a:t>磅</a:t>
            </a:r>
            <a:endParaRPr lang="en-US" altLang="zh-TW" dirty="0" smtClean="0"/>
          </a:p>
          <a:p>
            <a:r>
              <a:rPr lang="en-US" altLang="zh-TW" dirty="0"/>
              <a:t>2</a:t>
            </a:r>
            <a:r>
              <a:rPr lang="zh-TW" altLang="en-US" dirty="0" smtClean="0"/>
              <a:t>磅</a:t>
            </a:r>
            <a:endParaRPr lang="en-US" dirty="0"/>
          </a:p>
        </p:txBody>
      </p:sp>
      <p:pic>
        <p:nvPicPr>
          <p:cNvPr id="4" name="Picture 3" descr="Human Hea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47" y="1999891"/>
            <a:ext cx="38862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70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人體內哪裡的毛髮是向上倒生？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耳殼內的絨毛</a:t>
            </a:r>
            <a:endParaRPr lang="en-US" altLang="zh-TW" dirty="0" smtClean="0"/>
          </a:p>
          <a:p>
            <a:r>
              <a:rPr lang="zh-TW" altLang="en-US" dirty="0" smtClean="0"/>
              <a:t>鼻孔內的長毛</a:t>
            </a:r>
            <a:endParaRPr lang="en-US" altLang="zh-TW" dirty="0" smtClean="0"/>
          </a:p>
          <a:p>
            <a:r>
              <a:rPr lang="zh-TW" altLang="en-US" dirty="0" smtClean="0"/>
              <a:t>氣管內的絨毛</a:t>
            </a:r>
            <a:endParaRPr lang="en-US" altLang="zh-TW" dirty="0" smtClean="0"/>
          </a:p>
          <a:p>
            <a:r>
              <a:rPr lang="zh-TW" altLang="en-US" dirty="0" smtClean="0"/>
              <a:t>眼睫上的短毛</a:t>
            </a:r>
            <a:endParaRPr lang="en-US" altLang="zh-TW" dirty="0" smtClean="0"/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Picture 3" descr="Human Hai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056" y="2215185"/>
            <a:ext cx="3517857" cy="312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61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人體內哪裡的毛髮是向上倒生？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耳殼內的絨毛</a:t>
            </a:r>
            <a:endParaRPr lang="en-US" altLang="zh-TW" dirty="0" smtClean="0"/>
          </a:p>
          <a:p>
            <a:r>
              <a:rPr lang="zh-TW" altLang="en-US" dirty="0" smtClean="0"/>
              <a:t>鼻孔內的長毛</a:t>
            </a:r>
            <a:endParaRPr lang="en-US" altLang="zh-TW" dirty="0" smtClean="0"/>
          </a:p>
          <a:p>
            <a:r>
              <a:rPr lang="zh-TW" altLang="en-US" u="sng" dirty="0" smtClean="0">
                <a:solidFill>
                  <a:srgbClr val="922223"/>
                </a:solidFill>
              </a:rPr>
              <a:t>氣管內的絨毛</a:t>
            </a:r>
            <a:endParaRPr lang="en-US" altLang="zh-TW" u="sng" dirty="0" smtClean="0">
              <a:solidFill>
                <a:srgbClr val="922223"/>
              </a:solidFill>
            </a:endParaRPr>
          </a:p>
          <a:p>
            <a:r>
              <a:rPr lang="zh-TW" altLang="en-US" dirty="0" smtClean="0"/>
              <a:t>眼睫上的短毛</a:t>
            </a:r>
            <a:endParaRPr lang="en-US" altLang="zh-TW" dirty="0" smtClean="0"/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Picture 3" descr="Human Hai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056" y="2215185"/>
            <a:ext cx="3517857" cy="312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127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當我們移動一隻手時，需要轉動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多少個關節及樞軸點？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20</a:t>
            </a:r>
            <a:r>
              <a:rPr lang="zh-TW" altLang="en-US" dirty="0" smtClean="0"/>
              <a:t>個</a:t>
            </a:r>
            <a:endParaRPr lang="en-US" altLang="zh-TW" dirty="0" smtClean="0"/>
          </a:p>
          <a:p>
            <a:r>
              <a:rPr lang="en-US" altLang="zh-TW" dirty="0" smtClean="0"/>
              <a:t>25</a:t>
            </a:r>
            <a:r>
              <a:rPr lang="zh-TW" altLang="en-US" dirty="0" smtClean="0"/>
              <a:t>個</a:t>
            </a:r>
            <a:endParaRPr lang="en-US" altLang="zh-TW" dirty="0"/>
          </a:p>
          <a:p>
            <a:r>
              <a:rPr lang="en-US" altLang="zh-TW" dirty="0" smtClean="0"/>
              <a:t>30</a:t>
            </a:r>
            <a:r>
              <a:rPr lang="zh-TW" altLang="en-US" dirty="0" smtClean="0"/>
              <a:t>個</a:t>
            </a:r>
            <a:endParaRPr lang="en-US" altLang="zh-TW" dirty="0"/>
          </a:p>
          <a:p>
            <a:r>
              <a:rPr lang="en-US" altLang="zh-TW" dirty="0" smtClean="0"/>
              <a:t>35</a:t>
            </a:r>
            <a:r>
              <a:rPr lang="zh-TW" altLang="en-US" dirty="0" smtClean="0"/>
              <a:t>個</a:t>
            </a:r>
            <a:endParaRPr lang="en-US" altLang="zh-TW" dirty="0"/>
          </a:p>
          <a:p>
            <a:endParaRPr lang="en-US" dirty="0"/>
          </a:p>
        </p:txBody>
      </p:sp>
      <p:pic>
        <p:nvPicPr>
          <p:cNvPr id="5" name="Picture 4" descr="Human Arm Bon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734" y="2216210"/>
            <a:ext cx="45847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92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當我們移動一隻手時，需要轉動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多少個關節及樞軸點？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20</a:t>
            </a:r>
            <a:r>
              <a:rPr lang="zh-TW" altLang="en-US" dirty="0" smtClean="0"/>
              <a:t>個</a:t>
            </a:r>
            <a:endParaRPr lang="en-US" altLang="zh-TW" dirty="0" smtClean="0"/>
          </a:p>
          <a:p>
            <a:r>
              <a:rPr lang="en-US" altLang="zh-TW" dirty="0" smtClean="0"/>
              <a:t>25</a:t>
            </a:r>
            <a:r>
              <a:rPr lang="zh-TW" altLang="en-US" dirty="0" smtClean="0"/>
              <a:t>個</a:t>
            </a:r>
            <a:endParaRPr lang="en-US" altLang="zh-TW" dirty="0"/>
          </a:p>
          <a:p>
            <a:r>
              <a:rPr lang="en-US" altLang="zh-TW" u="sng" dirty="0" smtClean="0">
                <a:solidFill>
                  <a:srgbClr val="922223"/>
                </a:solidFill>
              </a:rPr>
              <a:t>30</a:t>
            </a:r>
            <a:r>
              <a:rPr lang="zh-TW" altLang="en-US" u="sng" dirty="0" smtClean="0">
                <a:solidFill>
                  <a:srgbClr val="922223"/>
                </a:solidFill>
              </a:rPr>
              <a:t>個</a:t>
            </a:r>
            <a:endParaRPr lang="en-US" altLang="zh-TW" u="sng" dirty="0">
              <a:solidFill>
                <a:srgbClr val="922223"/>
              </a:solidFill>
            </a:endParaRPr>
          </a:p>
          <a:p>
            <a:r>
              <a:rPr lang="en-US" altLang="zh-TW" dirty="0" smtClean="0"/>
              <a:t>35</a:t>
            </a:r>
            <a:r>
              <a:rPr lang="zh-TW" altLang="en-US" dirty="0" smtClean="0"/>
              <a:t>個</a:t>
            </a:r>
            <a:endParaRPr lang="en-US" altLang="zh-TW" dirty="0"/>
          </a:p>
          <a:p>
            <a:endParaRPr lang="en-US" dirty="0"/>
          </a:p>
        </p:txBody>
      </p:sp>
      <p:pic>
        <p:nvPicPr>
          <p:cNvPr id="5" name="Picture 4" descr="Human Arm Bon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734" y="2216210"/>
            <a:ext cx="45847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61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人每隻腳有幾多根骨頭？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r>
              <a:rPr lang="en-US" altLang="zh-TW" dirty="0" smtClean="0"/>
              <a:t>-21</a:t>
            </a:r>
            <a:r>
              <a:rPr lang="zh-TW" altLang="en-US" dirty="0" smtClean="0"/>
              <a:t>根</a:t>
            </a:r>
            <a:endParaRPr lang="en-US" dirty="0" smtClean="0"/>
          </a:p>
          <a:p>
            <a:r>
              <a:rPr lang="en-US" dirty="0" smtClean="0"/>
              <a:t>22</a:t>
            </a:r>
            <a:r>
              <a:rPr lang="en-US" altLang="zh-TW" dirty="0" smtClean="0"/>
              <a:t>-23</a:t>
            </a:r>
            <a:r>
              <a:rPr lang="zh-TW" altLang="en-US" dirty="0" smtClean="0"/>
              <a:t>根</a:t>
            </a:r>
            <a:endParaRPr lang="en-US" dirty="0" smtClean="0"/>
          </a:p>
          <a:p>
            <a:r>
              <a:rPr lang="en-US" dirty="0" smtClean="0"/>
              <a:t>24</a:t>
            </a:r>
            <a:r>
              <a:rPr lang="en-US" altLang="zh-TW" dirty="0" smtClean="0"/>
              <a:t>-25</a:t>
            </a:r>
            <a:r>
              <a:rPr lang="zh-TW" altLang="en-US" dirty="0" smtClean="0"/>
              <a:t>根</a:t>
            </a:r>
            <a:endParaRPr lang="en-US" altLang="zh-TW" dirty="0" smtClean="0"/>
          </a:p>
          <a:p>
            <a:r>
              <a:rPr lang="en-US" altLang="zh-TW" dirty="0" smtClean="0"/>
              <a:t>26-27</a:t>
            </a:r>
            <a:r>
              <a:rPr lang="zh-TW" altLang="en-US" dirty="0" smtClean="0"/>
              <a:t>根</a:t>
            </a:r>
            <a:endParaRPr lang="en-US" altLang="zh-TW" dirty="0" smtClean="0"/>
          </a:p>
        </p:txBody>
      </p:sp>
      <p:pic>
        <p:nvPicPr>
          <p:cNvPr id="4" name="Picture 3" descr="Human Leg Bon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928" y="1980049"/>
            <a:ext cx="3616686" cy="411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17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人每隻腳有幾多根骨頭？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r>
              <a:rPr lang="en-US" altLang="zh-TW" dirty="0" smtClean="0"/>
              <a:t>-21</a:t>
            </a:r>
            <a:r>
              <a:rPr lang="zh-TW" altLang="en-US" dirty="0" smtClean="0"/>
              <a:t>根</a:t>
            </a:r>
            <a:endParaRPr lang="en-US" dirty="0" smtClean="0"/>
          </a:p>
          <a:p>
            <a:r>
              <a:rPr lang="en-US" dirty="0" smtClean="0"/>
              <a:t>22</a:t>
            </a:r>
            <a:r>
              <a:rPr lang="en-US" altLang="zh-TW" dirty="0" smtClean="0"/>
              <a:t>-23</a:t>
            </a:r>
            <a:r>
              <a:rPr lang="zh-TW" altLang="en-US" dirty="0" smtClean="0"/>
              <a:t>根</a:t>
            </a:r>
            <a:endParaRPr lang="en-US" dirty="0" smtClean="0"/>
          </a:p>
          <a:p>
            <a:r>
              <a:rPr lang="en-US" dirty="0" smtClean="0"/>
              <a:t>24</a:t>
            </a:r>
            <a:r>
              <a:rPr lang="en-US" altLang="zh-TW" dirty="0" smtClean="0"/>
              <a:t>-25</a:t>
            </a:r>
            <a:r>
              <a:rPr lang="zh-TW" altLang="en-US" dirty="0" smtClean="0"/>
              <a:t>根</a:t>
            </a:r>
            <a:endParaRPr lang="en-US" altLang="zh-TW" dirty="0" smtClean="0"/>
          </a:p>
          <a:p>
            <a:r>
              <a:rPr lang="en-US" altLang="zh-TW" u="sng" dirty="0" smtClean="0">
                <a:solidFill>
                  <a:srgbClr val="922223"/>
                </a:solidFill>
              </a:rPr>
              <a:t>26-27</a:t>
            </a:r>
            <a:r>
              <a:rPr lang="zh-TW" altLang="en-US" u="sng" dirty="0" smtClean="0">
                <a:solidFill>
                  <a:srgbClr val="922223"/>
                </a:solidFill>
              </a:rPr>
              <a:t>根</a:t>
            </a:r>
            <a:endParaRPr lang="en-US" altLang="zh-TW" u="sng" dirty="0" smtClean="0">
              <a:solidFill>
                <a:srgbClr val="922223"/>
              </a:solidFill>
            </a:endParaRPr>
          </a:p>
        </p:txBody>
      </p:sp>
      <p:pic>
        <p:nvPicPr>
          <p:cNvPr id="4" name="Picture 3" descr="Human Leg Bon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928" y="1980049"/>
            <a:ext cx="3616686" cy="411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53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一般而言，人每天可行多少步？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5000-10000</a:t>
            </a:r>
            <a:r>
              <a:rPr lang="zh-TW" altLang="en-US" dirty="0" smtClean="0"/>
              <a:t>步</a:t>
            </a:r>
            <a:endParaRPr lang="en-US" altLang="zh-TW" dirty="0" smtClean="0"/>
          </a:p>
          <a:p>
            <a:r>
              <a:rPr lang="en-US" altLang="zh-TW" dirty="0" smtClean="0"/>
              <a:t>10000-20000</a:t>
            </a:r>
            <a:r>
              <a:rPr lang="zh-TW" altLang="en-US" dirty="0" smtClean="0"/>
              <a:t>步</a:t>
            </a:r>
            <a:endParaRPr lang="en-US" altLang="zh-TW" dirty="0" smtClean="0"/>
          </a:p>
          <a:p>
            <a:r>
              <a:rPr lang="en-US" altLang="zh-TW" dirty="0" smtClean="0"/>
              <a:t>20000-30000</a:t>
            </a:r>
            <a:r>
              <a:rPr lang="zh-TW" altLang="en-US" dirty="0" smtClean="0"/>
              <a:t>步</a:t>
            </a:r>
            <a:endParaRPr lang="en-US" altLang="zh-TW" dirty="0" smtClean="0"/>
          </a:p>
          <a:p>
            <a:r>
              <a:rPr lang="en-US" dirty="0" smtClean="0"/>
              <a:t>30000</a:t>
            </a:r>
            <a:r>
              <a:rPr lang="en-US" altLang="zh-TW" dirty="0" smtClean="0"/>
              <a:t>-40000</a:t>
            </a:r>
            <a:r>
              <a:rPr lang="zh-TW" altLang="en-US" dirty="0" smtClean="0"/>
              <a:t>步</a:t>
            </a:r>
            <a:endParaRPr lang="en-US" dirty="0"/>
          </a:p>
        </p:txBody>
      </p:sp>
      <p:pic>
        <p:nvPicPr>
          <p:cNvPr id="4" name="Picture 3" descr="Human Walk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089" y="2684228"/>
            <a:ext cx="3729931" cy="223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17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一般而言，人每天可行多少步？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5000-10000</a:t>
            </a:r>
            <a:r>
              <a:rPr lang="zh-TW" altLang="en-US" dirty="0" smtClean="0"/>
              <a:t>步</a:t>
            </a:r>
            <a:endParaRPr lang="en-US" altLang="zh-TW" dirty="0" smtClean="0"/>
          </a:p>
          <a:p>
            <a:r>
              <a:rPr lang="en-US" altLang="zh-TW" dirty="0" smtClean="0"/>
              <a:t>10000-20000</a:t>
            </a:r>
            <a:r>
              <a:rPr lang="zh-TW" altLang="en-US" dirty="0" smtClean="0"/>
              <a:t>步</a:t>
            </a:r>
            <a:endParaRPr lang="en-US" altLang="zh-TW" dirty="0" smtClean="0"/>
          </a:p>
          <a:p>
            <a:r>
              <a:rPr lang="en-US" altLang="zh-TW" u="sng" dirty="0" smtClean="0">
                <a:solidFill>
                  <a:srgbClr val="922223"/>
                </a:solidFill>
              </a:rPr>
              <a:t>20000-30000</a:t>
            </a:r>
            <a:r>
              <a:rPr lang="zh-TW" altLang="en-US" u="sng" dirty="0" smtClean="0">
                <a:solidFill>
                  <a:srgbClr val="922223"/>
                </a:solidFill>
              </a:rPr>
              <a:t>步</a:t>
            </a:r>
            <a:endParaRPr lang="en-US" altLang="zh-TW" u="sng" dirty="0" smtClean="0">
              <a:solidFill>
                <a:srgbClr val="922223"/>
              </a:solidFill>
            </a:endParaRPr>
          </a:p>
          <a:p>
            <a:r>
              <a:rPr lang="en-US" dirty="0" smtClean="0"/>
              <a:t>30000</a:t>
            </a:r>
            <a:r>
              <a:rPr lang="en-US" altLang="zh-TW" dirty="0" smtClean="0"/>
              <a:t>-40000</a:t>
            </a:r>
            <a:r>
              <a:rPr lang="zh-TW" altLang="en-US" dirty="0" smtClean="0"/>
              <a:t>步</a:t>
            </a:r>
            <a:endParaRPr lang="en-US" dirty="0"/>
          </a:p>
        </p:txBody>
      </p:sp>
      <p:pic>
        <p:nvPicPr>
          <p:cNvPr id="4" name="Picture 3" descr="Human Walk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089" y="2684228"/>
            <a:ext cx="3729931" cy="223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55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心臟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重約</a:t>
            </a:r>
            <a:r>
              <a:rPr lang="zh-TW" altLang="en-US" dirty="0" smtClean="0">
                <a:solidFill>
                  <a:srgbClr val="922223"/>
                </a:solidFill>
              </a:rPr>
              <a:t>半磅</a:t>
            </a:r>
            <a:r>
              <a:rPr lang="zh-TW" altLang="en-US" dirty="0" smtClean="0"/>
              <a:t>，比拳頭略大</a:t>
            </a:r>
            <a:endParaRPr lang="en-US" altLang="zh-TW" dirty="0" smtClean="0"/>
          </a:p>
          <a:p>
            <a:r>
              <a:rPr lang="zh-TW" altLang="en-US" dirty="0" smtClean="0"/>
              <a:t>像壓水機，每天</a:t>
            </a:r>
            <a:r>
              <a:rPr lang="zh-TW" altLang="en-US" dirty="0" smtClean="0"/>
              <a:t>有</a:t>
            </a:r>
            <a:r>
              <a:rPr lang="en-US" altLang="zh-TW" dirty="0" smtClean="0">
                <a:solidFill>
                  <a:srgbClr val="922223"/>
                </a:solidFill>
              </a:rPr>
              <a:t>500</a:t>
            </a:r>
            <a:r>
              <a:rPr lang="zh-TW" altLang="en-US" dirty="0" smtClean="0">
                <a:solidFill>
                  <a:srgbClr val="922223"/>
                </a:solidFill>
              </a:rPr>
              <a:t>加侖</a:t>
            </a:r>
            <a:r>
              <a:rPr lang="zh-TW" altLang="en-US" dirty="0" smtClean="0">
                <a:solidFill>
                  <a:srgbClr val="922223"/>
                </a:solidFill>
              </a:rPr>
              <a:t>的血</a:t>
            </a:r>
            <a:r>
              <a:rPr lang="zh-TW" altLang="en-US" dirty="0" smtClean="0"/>
              <a:t>，經其擠壓而流經全身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922223"/>
                </a:solidFill>
              </a:rPr>
              <a:t>每分鐘</a:t>
            </a:r>
            <a:r>
              <a:rPr lang="en-US" altLang="zh-TW" dirty="0" smtClean="0">
                <a:solidFill>
                  <a:srgbClr val="922223"/>
                </a:solidFill>
              </a:rPr>
              <a:t>70-80</a:t>
            </a:r>
            <a:r>
              <a:rPr lang="zh-TW" altLang="en-US" dirty="0" smtClean="0">
                <a:solidFill>
                  <a:srgbClr val="922223"/>
                </a:solidFill>
              </a:rPr>
              <a:t>次跳動</a:t>
            </a:r>
            <a:r>
              <a:rPr lang="zh-TW" altLang="en-US" dirty="0" smtClean="0"/>
              <a:t>，日夜不停使血轉送</a:t>
            </a:r>
            <a:endParaRPr lang="en-US" altLang="zh-TW" dirty="0" smtClean="0"/>
          </a:p>
          <a:p>
            <a:r>
              <a:rPr lang="zh-TW" altLang="en-US" dirty="0" smtClean="0"/>
              <a:t>流過</a:t>
            </a:r>
            <a:r>
              <a:rPr lang="en-US" altLang="zh-TW" dirty="0" smtClean="0">
                <a:solidFill>
                  <a:srgbClr val="922223"/>
                </a:solidFill>
              </a:rPr>
              <a:t>62000</a:t>
            </a:r>
            <a:r>
              <a:rPr lang="zh-TW" altLang="en-US" dirty="0" smtClean="0">
                <a:solidFill>
                  <a:srgbClr val="922223"/>
                </a:solidFill>
              </a:rPr>
              <a:t>哩的血管</a:t>
            </a:r>
            <a:r>
              <a:rPr lang="zh-TW" altLang="en-US" dirty="0" smtClean="0"/>
              <a:t>，</a:t>
            </a:r>
            <a:r>
              <a:rPr lang="zh-TW" altLang="en-US" dirty="0" smtClean="0">
                <a:solidFill>
                  <a:srgbClr val="922223"/>
                </a:solidFill>
              </a:rPr>
              <a:t>相當於環繞地球兩周半</a:t>
            </a:r>
            <a:r>
              <a:rPr lang="zh-TW" altLang="en-US" dirty="0" smtClean="0"/>
              <a:t>的距離</a:t>
            </a:r>
            <a:endParaRPr lang="en-US" altLang="zh-TW" dirty="0" smtClean="0"/>
          </a:p>
          <a:p>
            <a:r>
              <a:rPr lang="zh-TW" altLang="en-US" dirty="0" smtClean="0"/>
              <a:t>小小一個心臟，竟然能使用數十年，是誰讓心臟跳動？是誰賜其動力？是誰使之耐用？</a:t>
            </a:r>
            <a:endParaRPr lang="en-US" dirty="0"/>
          </a:p>
        </p:txBody>
      </p:sp>
      <p:pic>
        <p:nvPicPr>
          <p:cNvPr id="4" name="Picture 3" descr="Human Hea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405" y="274638"/>
            <a:ext cx="125361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93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消化器官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人吃下各種食物，經消化器官分解，排掉無用廢物，吸收有用成分，成為各種營養，輸送到全身各部位，造出骨骼、指甲、毛髮、肌肉、眼目、牙齒等。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TW" dirty="0" smtClean="0"/>
          </a:p>
          <a:p>
            <a:r>
              <a:rPr lang="zh-TW" altLang="en-US" dirty="0" smtClean="0"/>
              <a:t>這工廠的生產量，遠超過人類設計的工廠，其輸送</a:t>
            </a:r>
            <a:r>
              <a:rPr lang="zh-TW" altLang="en-US" dirty="0" smtClean="0"/>
              <a:t>過程</a:t>
            </a:r>
            <a:r>
              <a:rPr lang="zh-TW" altLang="en-US" dirty="0" smtClean="0">
                <a:solidFill>
                  <a:srgbClr val="922223"/>
                </a:solidFill>
              </a:rPr>
              <a:t>井</a:t>
            </a:r>
            <a:r>
              <a:rPr lang="zh-TW" altLang="en-US" dirty="0" smtClean="0">
                <a:solidFill>
                  <a:srgbClr val="922223"/>
                </a:solidFill>
              </a:rPr>
              <a:t>然有序</a:t>
            </a:r>
            <a:r>
              <a:rPr lang="zh-TW" altLang="en-US" dirty="0" smtClean="0"/>
              <a:t>；吃下的白飯、綠菜，卻能變成黑髮、白牙、黃皮膚、紅血液。為何可以如此？</a:t>
            </a:r>
            <a:endParaRPr lang="en-US" dirty="0"/>
          </a:p>
        </p:txBody>
      </p:sp>
      <p:pic>
        <p:nvPicPr>
          <p:cNvPr id="4" name="Picture 3" descr="Organs for Diges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952" y="0"/>
            <a:ext cx="1546991" cy="14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54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毛髮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眉毛：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生長幾十年，只有</a:t>
            </a:r>
            <a:r>
              <a:rPr lang="en-US" altLang="zh-TW" dirty="0" smtClean="0"/>
              <a:t>4-5</a:t>
            </a:r>
            <a:r>
              <a:rPr lang="zh-TW" altLang="en-US" dirty="0" smtClean="0"/>
              <a:t>厘米長，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不會妨礙視視，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可以擋住額頭流下來的汗水，免得流入眼中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35436A"/>
                </a:solidFill>
              </a:rPr>
              <a:t>頭髮：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長</a:t>
            </a:r>
            <a:r>
              <a:rPr lang="en-US" altLang="zh-TW" dirty="0" smtClean="0"/>
              <a:t>4-5</a:t>
            </a:r>
            <a:r>
              <a:rPr lang="zh-TW" altLang="en-US" dirty="0" smtClean="0"/>
              <a:t>呎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擋住陽光保護頭部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35436A"/>
                </a:solidFill>
              </a:rPr>
              <a:t>耳</a:t>
            </a:r>
            <a:r>
              <a:rPr lang="zh-TW" altLang="en-US" dirty="0" smtClean="0">
                <a:solidFill>
                  <a:srgbClr val="35436A"/>
                </a:solidFill>
              </a:rPr>
              <a:t>毛</a:t>
            </a:r>
            <a:r>
              <a:rPr lang="zh-TW" altLang="en-US" dirty="0" smtClean="0">
                <a:solidFill>
                  <a:srgbClr val="35436A"/>
                </a:solidFill>
              </a:rPr>
              <a:t>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阻擋小蟲飛進耳內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35436A"/>
                </a:solidFill>
              </a:rPr>
              <a:t>鼻毛</a:t>
            </a:r>
            <a:r>
              <a:rPr lang="zh-TW" altLang="en-US" dirty="0" smtClean="0">
                <a:solidFill>
                  <a:srgbClr val="35436A"/>
                </a:solidFill>
              </a:rPr>
              <a:t>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過濾沙塵，以免吸入肺部</a:t>
            </a:r>
            <a:endParaRPr lang="en-US" altLang="zh-TW" dirty="0" smtClean="0"/>
          </a:p>
        </p:txBody>
      </p:sp>
      <p:pic>
        <p:nvPicPr>
          <p:cNvPr id="4" name="Picture 3" descr="Human Hai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506" y="19149"/>
            <a:ext cx="1417789" cy="126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78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毛髮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35436A"/>
                </a:solidFill>
              </a:rPr>
              <a:t>氣管內的絨毛：</a:t>
            </a:r>
            <a:r>
              <a:rPr lang="en-US" altLang="zh-TW" dirty="0" smtClean="0">
                <a:solidFill>
                  <a:srgbClr val="35436A"/>
                </a:solidFill>
              </a:rPr>
              <a:t/>
            </a:r>
            <a:br>
              <a:rPr lang="en-US" altLang="zh-TW" dirty="0" smtClean="0">
                <a:solidFill>
                  <a:srgbClr val="35436A"/>
                </a:solidFill>
              </a:rPr>
            </a:br>
            <a:r>
              <a:rPr lang="zh-TW" altLang="en-US" dirty="0" smtClean="0"/>
              <a:t>向上倒生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使人在吐痰咳嗽時，可以托住黏液，不致滑入肺內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 smtClean="0"/>
              <a:t>愈咳嗽愈上升，終至從口吐出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chemeClr val="accent3">
                    <a:lumMod val="75000"/>
                  </a:schemeClr>
                </a:solidFill>
              </a:rPr>
              <a:t>毛髮有粗幼之分</a:t>
            </a:r>
            <a:r>
              <a:rPr lang="zh-TW" altLang="en-US" dirty="0" smtClean="0"/>
              <a:t>，頭髮粗，汗毛幼，</a:t>
            </a:r>
            <a:r>
              <a:rPr lang="zh-TW" altLang="en-US" dirty="0" smtClean="0">
                <a:solidFill>
                  <a:srgbClr val="922223"/>
                </a:solidFill>
              </a:rPr>
              <a:t>方便各施其職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奇妙的毛髮，又是誰設計創造的？</a:t>
            </a:r>
            <a:endParaRPr lang="en-US" altLang="zh-TW" dirty="0" smtClean="0"/>
          </a:p>
        </p:txBody>
      </p:sp>
      <p:pic>
        <p:nvPicPr>
          <p:cNvPr id="4" name="Picture 3" descr="Human Hai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506" y="19149"/>
            <a:ext cx="1417789" cy="126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6017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48</TotalTime>
  <Words>308</Words>
  <Application>Microsoft Macintosh PowerPoint</Application>
  <PresentationFormat>On-screen Show (4:3)</PresentationFormat>
  <Paragraphs>79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人體的奧妙</vt:lpstr>
      <vt:lpstr>人體血管的總長度是多少？</vt:lpstr>
      <vt:lpstr>人體血管的總長度是多少？</vt:lpstr>
      <vt:lpstr>人類的心臟有多重？</vt:lpstr>
      <vt:lpstr>人類的心臟有多重？</vt:lpstr>
      <vt:lpstr>人體內哪裡的毛髮是向上倒生？</vt:lpstr>
      <vt:lpstr>人體內哪裡的毛髮是向上倒生？</vt:lpstr>
      <vt:lpstr>當我們移動一隻手時，需要轉動 多少個關節及樞軸點？</vt:lpstr>
      <vt:lpstr>當我們移動一隻手時，需要轉動 多少個關節及樞軸點？</vt:lpstr>
      <vt:lpstr>人每隻腳有幾多根骨頭？</vt:lpstr>
      <vt:lpstr>人每隻腳有幾多根骨頭？</vt:lpstr>
      <vt:lpstr>一般而言，人每天可行多少步？</vt:lpstr>
      <vt:lpstr>一般而言，人每天可行多少步？</vt:lpstr>
      <vt:lpstr>心臟</vt:lpstr>
      <vt:lpstr>消化器官</vt:lpstr>
      <vt:lpstr>毛髮</vt:lpstr>
      <vt:lpstr>毛髮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人體的奧妙</dc:title>
  <dc:creator>Universe Wang</dc:creator>
  <cp:lastModifiedBy>Universe Wang</cp:lastModifiedBy>
  <cp:revision>6</cp:revision>
  <dcterms:created xsi:type="dcterms:W3CDTF">2023-09-27T01:04:39Z</dcterms:created>
  <dcterms:modified xsi:type="dcterms:W3CDTF">2023-09-27T01:54:17Z</dcterms:modified>
</cp:coreProperties>
</file>