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493" autoAdjust="0"/>
    <p:restoredTop sz="94679"/>
  </p:normalViewPr>
  <p:slideViewPr>
    <p:cSldViewPr snapToGrid="0">
      <p:cViewPr varScale="1">
        <p:scale>
          <a:sx n="70" d="100"/>
          <a:sy n="70" d="100"/>
        </p:scale>
        <p:origin x="208" y="10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9431A-E4E7-45C8-B9A8-74FA4EE68EF1}" type="datetimeFigureOut">
              <a:rPr lang="zh-HK" altLang="en-US" smtClean="0"/>
              <a:t>25/04/23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FEA50-5B55-4100-B633-4ACEDAF8584D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29426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9431A-E4E7-45C8-B9A8-74FA4EE68EF1}" type="datetimeFigureOut">
              <a:rPr lang="zh-HK" altLang="en-US" smtClean="0"/>
              <a:t>25/04/23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FEA50-5B55-4100-B633-4ACEDAF8584D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782881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9431A-E4E7-45C8-B9A8-74FA4EE68EF1}" type="datetimeFigureOut">
              <a:rPr lang="zh-HK" altLang="en-US" smtClean="0"/>
              <a:t>25/04/23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FEA50-5B55-4100-B633-4ACEDAF8584D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981052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9431A-E4E7-45C8-B9A8-74FA4EE68EF1}" type="datetimeFigureOut">
              <a:rPr lang="zh-HK" altLang="en-US" smtClean="0"/>
              <a:t>25/04/23</a:t>
            </a:fld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FEA50-5B55-4100-B633-4ACEDAF8584D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848063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9431A-E4E7-45C8-B9A8-74FA4EE68EF1}" type="datetimeFigureOut">
              <a:rPr lang="zh-HK" altLang="en-US" smtClean="0"/>
              <a:t>25/04/23</a:t>
            </a:fld>
            <a:endParaRPr lang="zh-HK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FEA50-5B55-4100-B633-4ACEDAF8584D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07713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9431A-E4E7-45C8-B9A8-74FA4EE68EF1}" type="datetimeFigureOut">
              <a:rPr lang="zh-HK" altLang="en-US" smtClean="0"/>
              <a:t>25/04/23</a:t>
            </a:fld>
            <a:endParaRPr lang="zh-HK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FEA50-5B55-4100-B633-4ACEDAF8584D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370205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9431A-E4E7-45C8-B9A8-74FA4EE68EF1}" type="datetimeFigureOut">
              <a:rPr lang="zh-HK" altLang="en-US" smtClean="0"/>
              <a:t>25/04/23</a:t>
            </a:fld>
            <a:endParaRPr lang="zh-HK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FEA50-5B55-4100-B633-4ACEDAF8584D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881147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9431A-E4E7-45C8-B9A8-74FA4EE68EF1}" type="datetimeFigureOut">
              <a:rPr lang="zh-HK" altLang="en-US" smtClean="0"/>
              <a:t>25/04/23</a:t>
            </a:fld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FEA50-5B55-4100-B633-4ACEDAF8584D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966993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HK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9431A-E4E7-45C8-B9A8-74FA4EE68EF1}" type="datetimeFigureOut">
              <a:rPr lang="zh-HK" altLang="en-US" smtClean="0"/>
              <a:t>25/04/23</a:t>
            </a:fld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FEA50-5B55-4100-B633-4ACEDAF8584D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874961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9431A-E4E7-45C8-B9A8-74FA4EE68EF1}" type="datetimeFigureOut">
              <a:rPr lang="zh-HK" altLang="en-US" smtClean="0"/>
              <a:t>25/04/23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FEA50-5B55-4100-B633-4ACEDAF8584D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806209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9431A-E4E7-45C8-B9A8-74FA4EE68EF1}" type="datetimeFigureOut">
              <a:rPr lang="zh-HK" altLang="en-US" smtClean="0"/>
              <a:t>25/04/23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FEA50-5B55-4100-B633-4ACEDAF8584D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016970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5D90776D-B7D5-CD49-DE45-4F36C136E18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43466"/>
          </a:xfrm>
          <a:prstGeom prst="rect">
            <a:avLst/>
          </a:prstGeom>
        </p:spPr>
      </p:pic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09431A-E4E7-45C8-B9A8-74FA4EE68EF1}" type="datetimeFigureOut">
              <a:rPr lang="zh-HK" altLang="en-US" smtClean="0"/>
              <a:t>25/04/23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AFEA50-5B55-4100-B633-4ACEDAF8584D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470110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H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HK" altLang="en-US" dirty="0"/>
              <a:t>講男講女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HK" altLang="en-US" dirty="0"/>
              <a:t>作業</a:t>
            </a:r>
            <a:r>
              <a:rPr lang="en-US" altLang="zh-HK" dirty="0"/>
              <a:t> – </a:t>
            </a:r>
            <a:r>
              <a:rPr lang="zh-HK" altLang="en-US" dirty="0"/>
              <a:t>參考答案</a:t>
            </a:r>
          </a:p>
        </p:txBody>
      </p:sp>
    </p:spTree>
    <p:extLst>
      <p:ext uri="{BB962C8B-B14F-4D97-AF65-F5344CB8AC3E}">
        <p14:creationId xmlns:p14="http://schemas.microsoft.com/office/powerpoint/2010/main" val="21604147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77566-5D0D-473B-BAD5-79D1721D5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224" y="365125"/>
            <a:ext cx="9561576" cy="549275"/>
          </a:xfrm>
        </p:spPr>
        <p:txBody>
          <a:bodyPr>
            <a:normAutofit/>
          </a:bodyPr>
          <a:lstStyle/>
          <a:p>
            <a:r>
              <a:rPr lang="en-US" sz="2800" b="1" dirty="0"/>
              <a:t>p.14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4BFEFD-0F1F-AD9C-F3AB-A846C5F859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2224" y="914400"/>
            <a:ext cx="9857232" cy="574243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1. </a:t>
            </a:r>
            <a:r>
              <a:rPr lang="en-US" dirty="0" err="1"/>
              <a:t>什麼影響着我們對男女形象的看法</a:t>
            </a:r>
            <a:r>
              <a:rPr lang="en-US" dirty="0"/>
              <a:t>？</a:t>
            </a:r>
          </a:p>
          <a:p>
            <a:r>
              <a:rPr lang="en-US" sz="3600" dirty="0" err="1"/>
              <a:t>傳統社會文化及大眾傳媒</a:t>
            </a:r>
            <a:endParaRPr lang="en-US" sz="3600" dirty="0"/>
          </a:p>
          <a:p>
            <a:pPr marL="0" indent="0">
              <a:buNone/>
            </a:pPr>
            <a:br>
              <a:rPr lang="en-US" dirty="0"/>
            </a:br>
            <a:r>
              <a:rPr lang="en-US" dirty="0"/>
              <a:t>2. </a:t>
            </a:r>
            <a:r>
              <a:rPr lang="en-US" dirty="0" err="1"/>
              <a:t>為什麼大眾傳媒要塑造扭曲的女性形象</a:t>
            </a:r>
            <a:r>
              <a:rPr lang="en-US" dirty="0"/>
              <a:t>？</a:t>
            </a:r>
            <a:br>
              <a:rPr lang="en-US" dirty="0"/>
            </a:br>
            <a:r>
              <a:rPr lang="en-US" dirty="0"/>
              <a:t>    </a:t>
            </a:r>
            <a:r>
              <a:rPr lang="en-US" dirty="0" err="1"/>
              <a:t>這導致什麼不平等的現象</a:t>
            </a:r>
            <a:r>
              <a:rPr lang="en-US" dirty="0"/>
              <a:t>？</a:t>
            </a:r>
          </a:p>
          <a:p>
            <a:r>
              <a:rPr lang="en-US" sz="3600" dirty="0" err="1"/>
              <a:t>大眾傳媒為了促進消費，便塑造扭曲的女性形象</a:t>
            </a:r>
            <a:r>
              <a:rPr lang="en-US" sz="3600" dirty="0"/>
              <a:t>。</a:t>
            </a:r>
          </a:p>
          <a:p>
            <a:r>
              <a:rPr lang="en-US" sz="3600" dirty="0" err="1"/>
              <a:t>這導致女性變成「商品</a:t>
            </a:r>
            <a:r>
              <a:rPr lang="en-US" sz="3600" dirty="0"/>
              <a:t>」，</a:t>
            </a:r>
            <a:r>
              <a:rPr lang="en-US" sz="3600" dirty="0" err="1"/>
              <a:t>把女性物化，降低女性的地位</a:t>
            </a:r>
            <a:r>
              <a:rPr lang="en-US" sz="3600" dirty="0"/>
              <a:t>。</a:t>
            </a:r>
          </a:p>
          <a:p>
            <a:pPr marL="0" indent="0">
              <a:buNone/>
            </a:pPr>
            <a:r>
              <a:rPr lang="en-US" dirty="0"/>
              <a:t>3. </a:t>
            </a:r>
            <a:r>
              <a:rPr lang="en-US" dirty="0" err="1"/>
              <a:t>你是否贊同男性一定要有男性氣慨，女性一定要溫柔婉約</a:t>
            </a:r>
            <a:r>
              <a:rPr lang="en-US" dirty="0"/>
              <a:t>？</a:t>
            </a:r>
            <a:br>
              <a:rPr lang="en-US" dirty="0"/>
            </a:br>
            <a:r>
              <a:rPr lang="en-US" dirty="0"/>
              <a:t>    </a:t>
            </a:r>
            <a:r>
              <a:rPr lang="en-US" dirty="0" err="1"/>
              <a:t>為甚麼</a:t>
            </a:r>
            <a:r>
              <a:rPr lang="en-US" dirty="0"/>
              <a:t>？</a:t>
            </a:r>
          </a:p>
          <a:p>
            <a:r>
              <a:rPr lang="en-US" dirty="0" err="1"/>
              <a:t>學生自由作答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4. </a:t>
            </a:r>
            <a:r>
              <a:rPr lang="en-US" dirty="0" err="1"/>
              <a:t>你認為別人對你有什麼「性別期望</a:t>
            </a:r>
            <a:r>
              <a:rPr lang="en-US" dirty="0"/>
              <a:t>」？</a:t>
            </a:r>
            <a:r>
              <a:rPr lang="en-US" dirty="0" err="1"/>
              <a:t>哪些是不必要的</a:t>
            </a:r>
            <a:r>
              <a:rPr lang="en-US" dirty="0"/>
              <a:t>？</a:t>
            </a:r>
          </a:p>
          <a:p>
            <a:r>
              <a:rPr lang="en-US" dirty="0" err="1"/>
              <a:t>學生自由作答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03786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77566-5D0D-473B-BAD5-79D1721D5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224" y="365125"/>
            <a:ext cx="9561576" cy="549275"/>
          </a:xfrm>
        </p:spPr>
        <p:txBody>
          <a:bodyPr>
            <a:normAutofit/>
          </a:bodyPr>
          <a:lstStyle/>
          <a:p>
            <a:r>
              <a:rPr lang="en-US" sz="2800" b="1" dirty="0"/>
              <a:t>p.15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4BFEFD-0F1F-AD9C-F3AB-A846C5F859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2224" y="914400"/>
            <a:ext cx="9857232" cy="574243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1. </a:t>
            </a:r>
            <a:r>
              <a:rPr lang="en-US" dirty="0" err="1"/>
              <a:t>寫下你心目中最理想的家庭分工</a:t>
            </a:r>
            <a:r>
              <a:rPr lang="en-US" dirty="0"/>
              <a:t>：</a:t>
            </a:r>
          </a:p>
          <a:p>
            <a:r>
              <a:rPr lang="en-US" sz="3600" dirty="0" err="1"/>
              <a:t>學生自由作答</a:t>
            </a:r>
            <a:r>
              <a:rPr lang="en-US" sz="3600" dirty="0"/>
              <a:t>。</a:t>
            </a:r>
          </a:p>
          <a:p>
            <a:r>
              <a:rPr lang="en-US" sz="3600" dirty="0" err="1"/>
              <a:t>答案必須包含實際的分工例子，不能只回答</a:t>
            </a:r>
            <a:br>
              <a:rPr lang="en-US" sz="3600" dirty="0"/>
            </a:br>
            <a:r>
              <a:rPr lang="en-US" sz="3600" dirty="0" err="1"/>
              <a:t>分工原則</a:t>
            </a:r>
            <a:r>
              <a:rPr lang="en-US" sz="3600" dirty="0"/>
              <a:t>。</a:t>
            </a:r>
          </a:p>
          <a:p>
            <a:r>
              <a:rPr lang="en-US" sz="3600" dirty="0" err="1"/>
              <a:t>答案亦必須有男女分工的對比</a:t>
            </a:r>
            <a:r>
              <a:rPr lang="en-US" sz="3600" dirty="0"/>
              <a:t>。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dirty="0"/>
              <a:t>2. </a:t>
            </a:r>
            <a:r>
              <a:rPr lang="en-US" dirty="0" err="1"/>
              <a:t>說明原因</a:t>
            </a:r>
            <a:r>
              <a:rPr lang="en-US" dirty="0"/>
              <a:t>：</a:t>
            </a:r>
          </a:p>
          <a:p>
            <a:r>
              <a:rPr lang="en-US" sz="3600" dirty="0" err="1"/>
              <a:t>學生自由作答</a:t>
            </a:r>
            <a:r>
              <a:rPr lang="en-US" sz="3600" dirty="0"/>
              <a:t>。</a:t>
            </a:r>
          </a:p>
          <a:p>
            <a:r>
              <a:rPr lang="en-US" sz="3600" dirty="0" err="1"/>
              <a:t>答案必須提供男女分工的原則與因由</a:t>
            </a:r>
            <a:endParaRPr lang="en-US" sz="3600" dirty="0"/>
          </a:p>
          <a:p>
            <a:r>
              <a:rPr lang="en-US" sz="3600" dirty="0" err="1"/>
              <a:t>解釋必須跟您提供的分工例子有直接的關連</a:t>
            </a:r>
            <a:r>
              <a:rPr lang="en-US" sz="3600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870533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77566-5D0D-473B-BAD5-79D1721D5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224" y="365125"/>
            <a:ext cx="9561576" cy="549275"/>
          </a:xfrm>
        </p:spPr>
        <p:txBody>
          <a:bodyPr>
            <a:normAutofit/>
          </a:bodyPr>
          <a:lstStyle/>
          <a:p>
            <a:r>
              <a:rPr lang="en-US" sz="2800" b="1" dirty="0"/>
              <a:t>p.16 </a:t>
            </a:r>
            <a:r>
              <a:rPr lang="en-US" sz="2800" b="1" dirty="0" err="1"/>
              <a:t>個案一</a:t>
            </a:r>
            <a:endParaRPr lang="en-US" sz="2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4BFEFD-0F1F-AD9C-F3AB-A846C5F859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2224" y="914400"/>
            <a:ext cx="9857232" cy="574243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1. </a:t>
            </a:r>
            <a:r>
              <a:rPr lang="en-US" dirty="0" err="1"/>
              <a:t>為什麼宇軒會有這種表現</a:t>
            </a:r>
            <a:r>
              <a:rPr lang="en-US" dirty="0"/>
              <a:t>？</a:t>
            </a:r>
          </a:p>
          <a:p>
            <a:r>
              <a:rPr lang="en-US" sz="3600" dirty="0" err="1"/>
              <a:t>男性在壓力下，傾向全神貫注於眼前的事物</a:t>
            </a:r>
            <a:r>
              <a:rPr lang="en-US" sz="3600" dirty="0"/>
              <a:t>。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dirty="0"/>
              <a:t>2. </a:t>
            </a:r>
            <a:r>
              <a:rPr lang="en-US" dirty="0" err="1"/>
              <a:t>如何解決這個問題</a:t>
            </a:r>
            <a:r>
              <a:rPr lang="en-US" dirty="0"/>
              <a:t>？</a:t>
            </a:r>
          </a:p>
          <a:p>
            <a:r>
              <a:rPr lang="en-US" sz="3600" dirty="0" err="1"/>
              <a:t>樂怡可嘗試請宇軒聽聽她在功課上的提議</a:t>
            </a:r>
            <a:r>
              <a:rPr lang="en-US" sz="3600" dirty="0"/>
              <a:t>。</a:t>
            </a:r>
          </a:p>
          <a:p>
            <a:r>
              <a:rPr lang="en-US" sz="3600" dirty="0" err="1"/>
              <a:t>若宇軒覺得困難，無法做到，他應向樂怡道歉，請她體諒，表明自己需要先專心完成手邊的工作，稍後才討論</a:t>
            </a:r>
            <a:r>
              <a:rPr lang="en-US" sz="3600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6496057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77566-5D0D-473B-BAD5-79D1721D5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224" y="365125"/>
            <a:ext cx="9561576" cy="549275"/>
          </a:xfrm>
        </p:spPr>
        <p:txBody>
          <a:bodyPr>
            <a:normAutofit/>
          </a:bodyPr>
          <a:lstStyle/>
          <a:p>
            <a:r>
              <a:rPr lang="en-US" sz="2800" b="1" dirty="0"/>
              <a:t>p.16 </a:t>
            </a:r>
            <a:r>
              <a:rPr lang="en-US" sz="2800" b="1" dirty="0" err="1"/>
              <a:t>個案二</a:t>
            </a:r>
            <a:endParaRPr lang="en-US" sz="2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4BFEFD-0F1F-AD9C-F3AB-A846C5F859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2224" y="914400"/>
            <a:ext cx="9857232" cy="574243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1. </a:t>
            </a:r>
            <a:r>
              <a:rPr lang="en-US" dirty="0" err="1"/>
              <a:t>浩信和詠雯的優先考慮有什麼不同</a:t>
            </a:r>
            <a:r>
              <a:rPr lang="en-US" dirty="0"/>
              <a:t>？</a:t>
            </a:r>
          </a:p>
          <a:p>
            <a:r>
              <a:rPr lang="en-US" sz="3600" dirty="0" err="1"/>
              <a:t>好信認為不應因上一件事而影響下一件事，這才是負責任的表現，解決問題是最重要的</a:t>
            </a:r>
            <a:r>
              <a:rPr lang="en-US" sz="3600" dirty="0"/>
              <a:t>。</a:t>
            </a:r>
          </a:p>
          <a:p>
            <a:r>
              <a:rPr lang="en-US" sz="3600" dirty="0" err="1"/>
              <a:t>詠雯則認為，會議有一個完美的結束，並與客戶保持良好關係，才是負責任的表現</a:t>
            </a:r>
            <a:r>
              <a:rPr lang="en-US" sz="3600" dirty="0"/>
              <a:t>。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2. </a:t>
            </a:r>
            <a:r>
              <a:rPr lang="en-US" dirty="0" err="1"/>
              <a:t>如何解決這些衝突</a:t>
            </a:r>
            <a:r>
              <a:rPr lang="en-US" dirty="0"/>
              <a:t>？</a:t>
            </a:r>
          </a:p>
          <a:p>
            <a:r>
              <a:rPr lang="en-US" sz="3600" dirty="0" err="1"/>
              <a:t>詠敏雯應了解浩信正致力達到準時抵達機場的目標，而並非忽視他所說的話</a:t>
            </a:r>
            <a:r>
              <a:rPr lang="en-US" sz="3600" dirty="0"/>
              <a:t>。</a:t>
            </a:r>
          </a:p>
          <a:p>
            <a:r>
              <a:rPr lang="en-US" sz="3600" dirty="0" err="1"/>
              <a:t>與此同時，浩信應了解詠雯所關注的問題，珍惜他務求達致共識所作出的努力</a:t>
            </a:r>
            <a:r>
              <a:rPr lang="en-US" sz="3600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9516839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77566-5D0D-473B-BAD5-79D1721D5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224" y="365125"/>
            <a:ext cx="9561576" cy="549275"/>
          </a:xfrm>
        </p:spPr>
        <p:txBody>
          <a:bodyPr>
            <a:normAutofit/>
          </a:bodyPr>
          <a:lstStyle/>
          <a:p>
            <a:r>
              <a:rPr lang="en-US" sz="2800" b="1" dirty="0"/>
              <a:t>p.16 </a:t>
            </a:r>
            <a:r>
              <a:rPr lang="en-US" sz="2800" b="1" dirty="0" err="1"/>
              <a:t>個案三</a:t>
            </a:r>
            <a:endParaRPr lang="en-US" sz="2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4BFEFD-0F1F-AD9C-F3AB-A846C5F859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2224" y="914400"/>
            <a:ext cx="9857232" cy="574243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1. </a:t>
            </a:r>
            <a:r>
              <a:rPr lang="en-US" dirty="0" err="1"/>
              <a:t>如果你是家俊，你會怎樣做</a:t>
            </a:r>
            <a:r>
              <a:rPr lang="en-US" dirty="0"/>
              <a:t>？</a:t>
            </a:r>
          </a:p>
          <a:p>
            <a:r>
              <a:rPr lang="en-US" sz="3600" dirty="0" err="1"/>
              <a:t>明白女性「愛發問」這個行為是有意義的，嘗試內心聆聽美儀的問題</a:t>
            </a:r>
            <a:r>
              <a:rPr lang="en-US" sz="3600" dirty="0"/>
              <a:t>。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dirty="0"/>
              <a:t>2. </a:t>
            </a:r>
            <a:r>
              <a:rPr lang="en-US" dirty="0" err="1"/>
              <a:t>如果你是美儀，知道家俊的困惑後，你會怎樣做</a:t>
            </a:r>
            <a:r>
              <a:rPr lang="en-US" dirty="0"/>
              <a:t>？</a:t>
            </a:r>
          </a:p>
          <a:p>
            <a:r>
              <a:rPr lang="en-US" sz="3600" dirty="0" err="1"/>
              <a:t>嘗試與嘉駿分享自己喜歡發問的原因，增進彼此了解，並表示尊重他的想法</a:t>
            </a:r>
            <a:r>
              <a:rPr lang="en-US" sz="3600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6358463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HK" altLang="en-US" dirty="0"/>
              <a:t>青春無悔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HK" altLang="en-US" dirty="0"/>
              <a:t>作業</a:t>
            </a:r>
            <a:r>
              <a:rPr lang="en-US" altLang="zh-HK" dirty="0"/>
              <a:t> – </a:t>
            </a:r>
            <a:r>
              <a:rPr lang="zh-HK" altLang="en-US" dirty="0"/>
              <a:t>參考答案</a:t>
            </a:r>
          </a:p>
        </p:txBody>
      </p:sp>
    </p:spTree>
    <p:extLst>
      <p:ext uri="{BB962C8B-B14F-4D97-AF65-F5344CB8AC3E}">
        <p14:creationId xmlns:p14="http://schemas.microsoft.com/office/powerpoint/2010/main" val="35289935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75553-0F8E-05CD-CB95-1B01573FA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rmAutofit/>
          </a:bodyPr>
          <a:lstStyle/>
          <a:p>
            <a:r>
              <a:rPr lang="en-US" sz="2800" dirty="0"/>
              <a:t>p.4 </a:t>
            </a:r>
            <a:r>
              <a:rPr lang="en-US" sz="2800" dirty="0" err="1"/>
              <a:t>第一題</a:t>
            </a:r>
            <a:endParaRPr lang="en-US" sz="2800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43DB0427-7619-6E4E-ED47-CB801DB3904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5526663"/>
              </p:ext>
            </p:extLst>
          </p:nvPr>
        </p:nvGraphicFramePr>
        <p:xfrm>
          <a:off x="838200" y="1057529"/>
          <a:ext cx="11012424" cy="530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14594">
                  <a:extLst>
                    <a:ext uri="{9D8B030D-6E8A-4147-A177-3AD203B41FA5}">
                      <a16:colId xmlns:a16="http://schemas.microsoft.com/office/drawing/2014/main" val="2164637068"/>
                    </a:ext>
                  </a:extLst>
                </a:gridCol>
                <a:gridCol w="6297830">
                  <a:extLst>
                    <a:ext uri="{9D8B030D-6E8A-4147-A177-3AD203B41FA5}">
                      <a16:colId xmlns:a16="http://schemas.microsoft.com/office/drawing/2014/main" val="36983583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3600" dirty="0" err="1"/>
                        <a:t>雅歌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/>
                        <a:t>哥林多前書13:4-8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1420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 err="1"/>
                        <a:t>愛情是永恆無價的</a:t>
                      </a:r>
                      <a:r>
                        <a:rPr lang="en-US" sz="3600" dirty="0"/>
                        <a:t>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/>
                        <a:t>a. </a:t>
                      </a:r>
                      <a:r>
                        <a:rPr lang="en-US" sz="3600" dirty="0" err="1"/>
                        <a:t>愛是永不止息</a:t>
                      </a:r>
                      <a:r>
                        <a:rPr lang="en-US" sz="3600" dirty="0"/>
                        <a:t>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4407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 err="1"/>
                        <a:t>愛情是一種學習</a:t>
                      </a:r>
                      <a:r>
                        <a:rPr lang="en-US" sz="3600" dirty="0"/>
                        <a:t>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/>
                        <a:t>b. </a:t>
                      </a:r>
                      <a:r>
                        <a:rPr lang="en-US" sz="3600" dirty="0" err="1"/>
                        <a:t>凡事包容，凡事相信</a:t>
                      </a:r>
                      <a:r>
                        <a:rPr lang="en-US" sz="3600" dirty="0"/>
                        <a:t>，</a:t>
                      </a:r>
                      <a:br>
                        <a:rPr lang="en-US" sz="3600" dirty="0"/>
                      </a:br>
                      <a:r>
                        <a:rPr lang="en-US" sz="3600" dirty="0"/>
                        <a:t>    </a:t>
                      </a:r>
                      <a:r>
                        <a:rPr lang="en-US" sz="3600" dirty="0" err="1"/>
                        <a:t>凡事盼望，凡事忍耐</a:t>
                      </a:r>
                      <a:r>
                        <a:rPr lang="en-US" sz="3600" dirty="0"/>
                        <a:t>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9165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 err="1"/>
                        <a:t>愛情是理性的</a:t>
                      </a:r>
                      <a:r>
                        <a:rPr lang="en-US" sz="3600" dirty="0"/>
                        <a:t>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/>
                        <a:t>c. </a:t>
                      </a:r>
                      <a:r>
                        <a:rPr lang="en-US" sz="3600" dirty="0" err="1"/>
                        <a:t>愛是不嫉妒；愛是不自誇</a:t>
                      </a:r>
                      <a:r>
                        <a:rPr lang="en-US" sz="3600" dirty="0"/>
                        <a:t>，</a:t>
                      </a:r>
                      <a:br>
                        <a:rPr lang="en-US" sz="3600" dirty="0"/>
                      </a:br>
                      <a:r>
                        <a:rPr lang="en-US" sz="3600" dirty="0"/>
                        <a:t>    </a:t>
                      </a:r>
                      <a:r>
                        <a:rPr lang="en-US" sz="3600" dirty="0" err="1"/>
                        <a:t>不張狂，不做害羞的事</a:t>
                      </a:r>
                      <a:r>
                        <a:rPr lang="en-US" sz="3600" dirty="0"/>
                        <a:t>，</a:t>
                      </a:r>
                      <a:br>
                        <a:rPr lang="en-US" sz="3600" dirty="0"/>
                      </a:br>
                      <a:r>
                        <a:rPr lang="en-US" sz="3600" dirty="0"/>
                        <a:t>    </a:t>
                      </a:r>
                      <a:r>
                        <a:rPr lang="en-US" sz="3600" dirty="0" err="1"/>
                        <a:t>不求自己的益處，不輕易</a:t>
                      </a:r>
                      <a:br>
                        <a:rPr lang="en-US" sz="3600" dirty="0"/>
                      </a:br>
                      <a:r>
                        <a:rPr lang="en-US" sz="3600" dirty="0"/>
                        <a:t>    </a:t>
                      </a:r>
                      <a:r>
                        <a:rPr lang="en-US" sz="3600" dirty="0" err="1"/>
                        <a:t>發怒，不計算人的惡</a:t>
                      </a:r>
                      <a:r>
                        <a:rPr lang="en-US" sz="3600" dirty="0"/>
                        <a:t>，</a:t>
                      </a:r>
                      <a:br>
                        <a:rPr lang="en-US" sz="3600" dirty="0"/>
                      </a:br>
                      <a:r>
                        <a:rPr lang="en-US" sz="3600" dirty="0"/>
                        <a:t>    </a:t>
                      </a:r>
                      <a:r>
                        <a:rPr lang="en-US" sz="3600" dirty="0" err="1"/>
                        <a:t>不喜歡不義，只喜歡真理</a:t>
                      </a:r>
                      <a:r>
                        <a:rPr lang="en-US" sz="3600" dirty="0"/>
                        <a:t>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2407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27143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77566-5D0D-473B-BAD5-79D1721D5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224" y="365125"/>
            <a:ext cx="9561576" cy="549275"/>
          </a:xfrm>
        </p:spPr>
        <p:txBody>
          <a:bodyPr>
            <a:normAutofit/>
          </a:bodyPr>
          <a:lstStyle/>
          <a:p>
            <a:r>
              <a:rPr lang="en-US" sz="2800" b="1" dirty="0"/>
              <a:t>p.4 </a:t>
            </a:r>
            <a:r>
              <a:rPr lang="en-US" sz="2800" b="1" dirty="0" err="1"/>
              <a:t>第二及三題</a:t>
            </a:r>
            <a:endParaRPr lang="en-US" sz="2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4BFEFD-0F1F-AD9C-F3AB-A846C5F859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2224" y="914400"/>
            <a:ext cx="9857232" cy="57424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2. </a:t>
            </a:r>
            <a:r>
              <a:rPr lang="en-US" dirty="0" err="1"/>
              <a:t>耶穌基督彰顯了最崇高的愛，這種愛有什麼特質</a:t>
            </a:r>
            <a:r>
              <a:rPr lang="en-US" dirty="0"/>
              <a:t>？</a:t>
            </a:r>
          </a:p>
          <a:p>
            <a:r>
              <a:rPr lang="en-US" sz="3600" dirty="0" err="1"/>
              <a:t>犧牲、接納、忍耐、溝通等</a:t>
            </a:r>
            <a:r>
              <a:rPr lang="en-US" sz="3600" dirty="0"/>
              <a:t>。</a:t>
            </a: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dirty="0"/>
              <a:t>3. </a:t>
            </a:r>
            <a:r>
              <a:rPr lang="en-US" dirty="0" err="1"/>
              <a:t>你是否認同《聖經》的愛情觀？為什麼</a:t>
            </a:r>
            <a:r>
              <a:rPr lang="en-US" dirty="0"/>
              <a:t>？</a:t>
            </a:r>
          </a:p>
          <a:p>
            <a:r>
              <a:rPr lang="en-US" sz="3600" dirty="0" err="1"/>
              <a:t>學生自由作答</a:t>
            </a:r>
            <a:endParaRPr lang="en-US" sz="3600" dirty="0"/>
          </a:p>
          <a:p>
            <a:r>
              <a:rPr lang="en-US" sz="3600" dirty="0" err="1"/>
              <a:t>答案必須提及第二問所回應的特質</a:t>
            </a:r>
            <a:r>
              <a:rPr lang="en-US" sz="3600" dirty="0"/>
              <a:t>，</a:t>
            </a:r>
          </a:p>
          <a:p>
            <a:r>
              <a:rPr lang="en-US" sz="3600" dirty="0" err="1"/>
              <a:t>並加以解釋</a:t>
            </a:r>
            <a:r>
              <a:rPr lang="en-US" sz="3600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41250922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77566-5D0D-473B-BAD5-79D1721D5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224" y="365125"/>
            <a:ext cx="9561576" cy="549275"/>
          </a:xfrm>
        </p:spPr>
        <p:txBody>
          <a:bodyPr>
            <a:normAutofit/>
          </a:bodyPr>
          <a:lstStyle/>
          <a:p>
            <a:r>
              <a:rPr lang="en-US" sz="2800" b="1" dirty="0"/>
              <a:t>p.5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4BFEFD-0F1F-AD9C-F3AB-A846C5F859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2224" y="914400"/>
            <a:ext cx="9857232" cy="5742432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sz="3600" dirty="0"/>
              <a:t>  </a:t>
            </a:r>
            <a:r>
              <a:rPr lang="en-US" sz="3600" dirty="0" err="1"/>
              <a:t>降低愛情品質</a:t>
            </a:r>
            <a:endParaRPr lang="en-US" sz="3600" dirty="0"/>
          </a:p>
          <a:p>
            <a:pPr marL="742950" indent="-742950">
              <a:buAutoNum type="arabicPeriod"/>
            </a:pPr>
            <a:r>
              <a:rPr lang="en-US" sz="3600" dirty="0" err="1"/>
              <a:t>使男女角色互換</a:t>
            </a:r>
            <a:endParaRPr lang="en-US" sz="3600" dirty="0"/>
          </a:p>
          <a:p>
            <a:pPr marL="742950" indent="-742950">
              <a:buAutoNum type="arabicPeriod"/>
            </a:pPr>
            <a:r>
              <a:rPr lang="en-US" sz="3600" dirty="0" err="1"/>
              <a:t>互信度</a:t>
            </a:r>
            <a:br>
              <a:rPr lang="en-US" sz="3600" dirty="0"/>
            </a:br>
            <a:r>
              <a:rPr lang="en-US" sz="3600" dirty="0" err="1"/>
              <a:t>忍耐度</a:t>
            </a:r>
            <a:endParaRPr lang="en-US" sz="3600" dirty="0"/>
          </a:p>
          <a:p>
            <a:pPr marL="0" indent="0">
              <a:buNone/>
            </a:pPr>
            <a:r>
              <a:rPr lang="en-US" sz="3600" dirty="0"/>
              <a:t>4.    </a:t>
            </a:r>
            <a:r>
              <a:rPr lang="en-US" sz="3600" dirty="0" err="1"/>
              <a:t>不做害羞的事</a:t>
            </a:r>
            <a:br>
              <a:rPr lang="en-US" sz="3600" dirty="0"/>
            </a:br>
            <a:r>
              <a:rPr lang="en-US" sz="3600" dirty="0"/>
              <a:t>       </a:t>
            </a:r>
            <a:r>
              <a:rPr lang="en-US" sz="3600" dirty="0" err="1"/>
              <a:t>不求自己的益處</a:t>
            </a:r>
            <a:br>
              <a:rPr lang="en-US" sz="3600" dirty="0"/>
            </a:br>
            <a:r>
              <a:rPr lang="en-US" sz="3600" dirty="0"/>
              <a:t>       </a:t>
            </a:r>
            <a:r>
              <a:rPr lang="en-US" sz="3600" dirty="0" err="1"/>
              <a:t>懷孕或不懷孕，分手後都是未來</a:t>
            </a:r>
            <a:br>
              <a:rPr lang="en-US" sz="3600" dirty="0"/>
            </a:br>
            <a:r>
              <a:rPr lang="en-US" sz="3600" dirty="0"/>
              <a:t>       </a:t>
            </a:r>
            <a:r>
              <a:rPr lang="en-US" sz="3600" dirty="0" err="1"/>
              <a:t>情感的一大考驗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2588918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77566-5D0D-473B-BAD5-79D1721D5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224" y="365125"/>
            <a:ext cx="9561576" cy="549275"/>
          </a:xfrm>
        </p:spPr>
        <p:txBody>
          <a:bodyPr>
            <a:normAutofit/>
          </a:bodyPr>
          <a:lstStyle/>
          <a:p>
            <a:r>
              <a:rPr lang="en-US" sz="2800" b="1" dirty="0"/>
              <a:t>p.6 </a:t>
            </a:r>
            <a:r>
              <a:rPr lang="en-US" sz="2800" b="1" dirty="0" err="1"/>
              <a:t>愛的溝通四部曲</a:t>
            </a:r>
            <a:endParaRPr lang="en-US" sz="2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4BFEFD-0F1F-AD9C-F3AB-A846C5F859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2224" y="914400"/>
            <a:ext cx="9857232" cy="57424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1. </a:t>
            </a:r>
            <a:r>
              <a:rPr lang="en-US" dirty="0" err="1"/>
              <a:t>傾聽對方的感受和訴求</a:t>
            </a:r>
            <a:r>
              <a:rPr lang="en-US" dirty="0"/>
              <a:t>：</a:t>
            </a:r>
          </a:p>
          <a:p>
            <a:r>
              <a:rPr lang="en-US" sz="3600" dirty="0" err="1"/>
              <a:t>那男孩是我的表弟，剛從外國回來度假。我們至少一起玩，感情很好。我可以讓你看我們的童年合照，他跟小時候的樣子沒多大變化</a:t>
            </a:r>
            <a:r>
              <a:rPr lang="en-US" sz="3600" dirty="0"/>
              <a:t>。</a:t>
            </a:r>
            <a:br>
              <a:rPr lang="en-US" sz="3600" dirty="0"/>
            </a:br>
            <a:endParaRPr lang="en-US" sz="3600" dirty="0"/>
          </a:p>
          <a:p>
            <a:pPr marL="0" indent="0">
              <a:buNone/>
            </a:pPr>
            <a:r>
              <a:rPr lang="en-US" dirty="0"/>
              <a:t>2. </a:t>
            </a:r>
            <a:r>
              <a:rPr lang="en-US" dirty="0" err="1"/>
              <a:t>對對方的說話表示理解</a:t>
            </a:r>
            <a:r>
              <a:rPr lang="en-US" dirty="0"/>
              <a:t>：</a:t>
            </a:r>
          </a:p>
          <a:p>
            <a:r>
              <a:rPr lang="en-US" sz="3600" dirty="0" err="1"/>
              <a:t>原來如此，難怪你們合照是表現得那麼親密了，是我誤會了你</a:t>
            </a:r>
            <a:r>
              <a:rPr lang="en-US" sz="3600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1482105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77566-5D0D-473B-BAD5-79D1721D5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224" y="365125"/>
            <a:ext cx="9561576" cy="549275"/>
          </a:xfrm>
        </p:spPr>
        <p:txBody>
          <a:bodyPr>
            <a:normAutofit/>
          </a:bodyPr>
          <a:lstStyle/>
          <a:p>
            <a:r>
              <a:rPr lang="en-US" sz="2800" b="1" dirty="0"/>
              <a:t>p.6 </a:t>
            </a:r>
            <a:r>
              <a:rPr lang="en-US" sz="2800" b="1" dirty="0" err="1"/>
              <a:t>愛的溝通四部曲</a:t>
            </a:r>
            <a:endParaRPr lang="en-US" sz="2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4BFEFD-0F1F-AD9C-F3AB-A846C5F859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2224" y="914400"/>
            <a:ext cx="9857232" cy="57424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3. </a:t>
            </a:r>
            <a:r>
              <a:rPr lang="en-US" dirty="0" err="1"/>
              <a:t>表達自己的感受和訴求</a:t>
            </a:r>
            <a:r>
              <a:rPr lang="en-US" dirty="0"/>
              <a:t>：</a:t>
            </a:r>
          </a:p>
          <a:p>
            <a:r>
              <a:rPr lang="en-US" sz="3600" dirty="0" err="1"/>
              <a:t>阿俊</a:t>
            </a:r>
            <a:r>
              <a:rPr lang="en-US" sz="3600" dirty="0"/>
              <a:t>： </a:t>
            </a:r>
            <a:r>
              <a:rPr lang="en-US" sz="3600" dirty="0" err="1"/>
              <a:t>你對我經常若即若離，又不想告訴我你日常發生的事，令我很沒安全感，所以疑神疑鬼。將你表弟剛從外國回來一事，我便毫不知情</a:t>
            </a:r>
            <a:r>
              <a:rPr lang="en-US" sz="3600" dirty="0"/>
              <a:t>。</a:t>
            </a:r>
          </a:p>
          <a:p>
            <a:r>
              <a:rPr lang="en-US" sz="3600" dirty="0" err="1"/>
              <a:t>倩妮</a:t>
            </a:r>
            <a:r>
              <a:rPr lang="en-US" sz="3600" dirty="0"/>
              <a:t>： </a:t>
            </a:r>
            <a:r>
              <a:rPr lang="en-US" sz="3600" dirty="0" err="1"/>
              <a:t>你單憑一張照片便斷定我移情別戀，令我感到不被信任；另外，你未經我同意便查看我的手機，令我感到不被尊重</a:t>
            </a:r>
            <a:r>
              <a:rPr lang="en-US" sz="3600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6866005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77566-5D0D-473B-BAD5-79D1721D5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224" y="365125"/>
            <a:ext cx="9561576" cy="549275"/>
          </a:xfrm>
        </p:spPr>
        <p:txBody>
          <a:bodyPr>
            <a:normAutofit/>
          </a:bodyPr>
          <a:lstStyle/>
          <a:p>
            <a:r>
              <a:rPr lang="en-US" sz="2800" b="1" dirty="0"/>
              <a:t>p.6 </a:t>
            </a:r>
            <a:r>
              <a:rPr lang="en-US" sz="2800" b="1" dirty="0" err="1"/>
              <a:t>愛的溝通四部曲</a:t>
            </a:r>
            <a:endParaRPr lang="en-US" sz="2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4BFEFD-0F1F-AD9C-F3AB-A846C5F859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2224" y="914400"/>
            <a:ext cx="9857232" cy="57424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4. </a:t>
            </a:r>
            <a:r>
              <a:rPr lang="en-US" dirty="0" err="1"/>
              <a:t>共同協商訂出改善建議</a:t>
            </a:r>
            <a:r>
              <a:rPr lang="en-US" dirty="0"/>
              <a:t>：</a:t>
            </a:r>
          </a:p>
          <a:p>
            <a:r>
              <a:rPr lang="en-US" sz="3600" dirty="0" err="1"/>
              <a:t>阿俊</a:t>
            </a:r>
            <a:r>
              <a:rPr lang="en-US" sz="3600" dirty="0"/>
              <a:t>： </a:t>
            </a:r>
            <a:r>
              <a:rPr lang="en-US" sz="3600" dirty="0" err="1"/>
              <a:t>以後我不會未經你同意便返看你的私人物品，也不會懷疑你</a:t>
            </a:r>
            <a:r>
              <a:rPr lang="en-US" sz="3600" dirty="0"/>
              <a:t>。</a:t>
            </a:r>
          </a:p>
          <a:p>
            <a:pPr marL="0" indent="0">
              <a:buNone/>
            </a:pPr>
            <a:endParaRPr lang="en-US" sz="3600" dirty="0"/>
          </a:p>
          <a:p>
            <a:r>
              <a:rPr lang="en-US" sz="3600" dirty="0" err="1"/>
              <a:t>倩妮</a:t>
            </a:r>
            <a:r>
              <a:rPr lang="en-US" sz="3600" dirty="0"/>
              <a:t>： </a:t>
            </a:r>
            <a:r>
              <a:rPr lang="en-US" sz="3600" dirty="0" err="1"/>
              <a:t>以後我會多與你分享生活點滴，令你對我多加一點信心</a:t>
            </a:r>
            <a:r>
              <a:rPr lang="en-US" sz="3600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603612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385</Words>
  <Application>Microsoft Macintosh PowerPoint</Application>
  <PresentationFormat>Widescreen</PresentationFormat>
  <Paragraphs>77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佈景主題</vt:lpstr>
      <vt:lpstr>講男講女</vt:lpstr>
      <vt:lpstr>p.14</vt:lpstr>
      <vt:lpstr>p.15</vt:lpstr>
      <vt:lpstr>p.16 個案一</vt:lpstr>
      <vt:lpstr>p.16 個案二</vt:lpstr>
      <vt:lpstr>p.16 個案三</vt:lpstr>
      <vt:lpstr>青春無悔</vt:lpstr>
      <vt:lpstr>p.4 第一題</vt:lpstr>
      <vt:lpstr>p.4 第二及三題</vt:lpstr>
      <vt:lpstr>p.5 </vt:lpstr>
      <vt:lpstr>p.6 愛的溝通四部曲</vt:lpstr>
      <vt:lpstr>p.6 愛的溝通四部曲</vt:lpstr>
      <vt:lpstr>p.6 愛的溝通四部曲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WANG Yu Chau</dc:creator>
  <cp:lastModifiedBy>Microsoft Office User</cp:lastModifiedBy>
  <cp:revision>3</cp:revision>
  <dcterms:created xsi:type="dcterms:W3CDTF">2023-04-25T08:00:11Z</dcterms:created>
  <dcterms:modified xsi:type="dcterms:W3CDTF">2023-04-25T15:37:08Z</dcterms:modified>
</cp:coreProperties>
</file>